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58" r:id="rId2"/>
    <p:sldId id="355" r:id="rId3"/>
    <p:sldId id="351" r:id="rId4"/>
    <p:sldId id="359" r:id="rId5"/>
    <p:sldId id="346" r:id="rId6"/>
    <p:sldId id="353" r:id="rId7"/>
    <p:sldId id="260" r:id="rId8"/>
    <p:sldId id="261" r:id="rId9"/>
    <p:sldId id="264" r:id="rId10"/>
    <p:sldId id="295" r:id="rId11"/>
    <p:sldId id="265" r:id="rId12"/>
    <p:sldId id="310" r:id="rId13"/>
    <p:sldId id="267" r:id="rId14"/>
    <p:sldId id="271" r:id="rId15"/>
    <p:sldId id="269" r:id="rId16"/>
    <p:sldId id="273" r:id="rId17"/>
    <p:sldId id="313" r:id="rId18"/>
    <p:sldId id="275" r:id="rId19"/>
    <p:sldId id="317" r:id="rId20"/>
    <p:sldId id="277" r:id="rId21"/>
    <p:sldId id="315" r:id="rId22"/>
    <p:sldId id="284" r:id="rId23"/>
    <p:sldId id="330" r:id="rId24"/>
    <p:sldId id="304" r:id="rId25"/>
    <p:sldId id="294" r:id="rId26"/>
    <p:sldId id="323" r:id="rId27"/>
    <p:sldId id="320" r:id="rId28"/>
    <p:sldId id="289" r:id="rId29"/>
    <p:sldId id="337" r:id="rId30"/>
    <p:sldId id="325" r:id="rId31"/>
    <p:sldId id="322" r:id="rId32"/>
    <p:sldId id="305" r:id="rId33"/>
    <p:sldId id="302" r:id="rId34"/>
    <p:sldId id="339" r:id="rId35"/>
    <p:sldId id="306" r:id="rId36"/>
    <p:sldId id="344" r:id="rId37"/>
    <p:sldId id="357" r:id="rId38"/>
    <p:sldId id="303" r:id="rId39"/>
    <p:sldId id="348" r:id="rId40"/>
    <p:sldId id="307" r:id="rId41"/>
  </p:sldIdLst>
  <p:sldSz cx="9144000" cy="6858000" type="screen4x3"/>
  <p:notesSz cx="6858000" cy="9144000"/>
  <p:defaultText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1" autoAdjust="0"/>
    <p:restoredTop sz="86607" autoAdjust="0"/>
  </p:normalViewPr>
  <p:slideViewPr>
    <p:cSldViewPr snapToGrid="0" snapToObjects="1">
      <p:cViewPr varScale="1">
        <p:scale>
          <a:sx n="104" d="100"/>
          <a:sy n="104" d="100"/>
        </p:scale>
        <p:origin x="71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1AC153-373E-1149-9597-8C1AD240FA04}" type="datetimeFigureOut">
              <a:rPr lang="en-US"/>
              <a:pPr/>
              <a:t>11/7/19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F455FD-8C2F-5142-B6D2-E03E83621C19}" type="slidenum">
              <a:rPr/>
              <a:pPr/>
              <a:t>‹#›</a:t>
            </a:fld>
            <a:endParaRPr lang="en-US" dirty="0"/>
          </a:p>
        </p:txBody>
      </p:sp>
    </p:spTree>
    <p:extLst>
      <p:ext uri="{BB962C8B-B14F-4D97-AF65-F5344CB8AC3E}">
        <p14:creationId xmlns:p14="http://schemas.microsoft.com/office/powerpoint/2010/main" val="4124156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8DFA69-6997-AA46-A9CF-3CF8EC2B973C}" type="datetimeFigureOut">
              <a:rPr lang="en-US"/>
              <a:pPr/>
              <a:t>11/7/19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B0F16F-5B0E-AA45-B676-6DB3E10BA1D7}" type="slidenum">
              <a:rPr/>
              <a:pPr/>
              <a:t>‹#›</a:t>
            </a:fld>
            <a:endParaRPr lang="en-US" dirty="0"/>
          </a:p>
        </p:txBody>
      </p:sp>
    </p:spTree>
    <p:extLst>
      <p:ext uri="{BB962C8B-B14F-4D97-AF65-F5344CB8AC3E}">
        <p14:creationId xmlns:p14="http://schemas.microsoft.com/office/powerpoint/2010/main" val="4204703568"/>
      </p:ext>
    </p:extLst>
  </p:cSld>
  <p:clrMap bg1="lt1" tx1="dk1" bg2="lt2" tx2="dk2" accent1="accent1" accent2="accent2" accent3="accent3" accent4="accent4" accent5="accent5" accent6="accent6" hlink="hlink" folHlink="folHlink"/>
  <p:hf hdr="0" ftr="0" dt="0"/>
  <p:notesStyle>
    <a:lvl1pPr marL="0" algn="l" defTabSz="456986" rtl="0" eaLnBrk="1" latinLnBrk="0" hangingPunct="1">
      <a:defRPr sz="1200" kern="1200">
        <a:solidFill>
          <a:schemeClr val="tx1"/>
        </a:solidFill>
        <a:latin typeface="+mn-lt"/>
        <a:ea typeface="+mn-ea"/>
        <a:cs typeface="+mn-cs"/>
      </a:defRPr>
    </a:lvl1pPr>
    <a:lvl2pPr marL="456986" algn="l" defTabSz="456986" rtl="0" eaLnBrk="1" latinLnBrk="0" hangingPunct="1">
      <a:defRPr sz="1200" kern="1200">
        <a:solidFill>
          <a:schemeClr val="tx1"/>
        </a:solidFill>
        <a:latin typeface="+mn-lt"/>
        <a:ea typeface="+mn-ea"/>
        <a:cs typeface="+mn-cs"/>
      </a:defRPr>
    </a:lvl2pPr>
    <a:lvl3pPr marL="913972" algn="l" defTabSz="456986" rtl="0" eaLnBrk="1" latinLnBrk="0" hangingPunct="1">
      <a:defRPr sz="1200" kern="1200">
        <a:solidFill>
          <a:schemeClr val="tx1"/>
        </a:solidFill>
        <a:latin typeface="+mn-lt"/>
        <a:ea typeface="+mn-ea"/>
        <a:cs typeface="+mn-cs"/>
      </a:defRPr>
    </a:lvl3pPr>
    <a:lvl4pPr marL="1370959" algn="l" defTabSz="456986" rtl="0" eaLnBrk="1" latinLnBrk="0" hangingPunct="1">
      <a:defRPr sz="1200" kern="1200">
        <a:solidFill>
          <a:schemeClr val="tx1"/>
        </a:solidFill>
        <a:latin typeface="+mn-lt"/>
        <a:ea typeface="+mn-ea"/>
        <a:cs typeface="+mn-cs"/>
      </a:defRPr>
    </a:lvl4pPr>
    <a:lvl5pPr marL="1827945" algn="l" defTabSz="456986" rtl="0" eaLnBrk="1" latinLnBrk="0" hangingPunct="1">
      <a:defRPr sz="1200" kern="1200">
        <a:solidFill>
          <a:schemeClr val="tx1"/>
        </a:solidFill>
        <a:latin typeface="+mn-lt"/>
        <a:ea typeface="+mn-ea"/>
        <a:cs typeface="+mn-cs"/>
      </a:defRPr>
    </a:lvl5pPr>
    <a:lvl6pPr marL="2284932" algn="l" defTabSz="456986" rtl="0" eaLnBrk="1" latinLnBrk="0" hangingPunct="1">
      <a:defRPr sz="1200" kern="1200">
        <a:solidFill>
          <a:schemeClr val="tx1"/>
        </a:solidFill>
        <a:latin typeface="+mn-lt"/>
        <a:ea typeface="+mn-ea"/>
        <a:cs typeface="+mn-cs"/>
      </a:defRPr>
    </a:lvl6pPr>
    <a:lvl7pPr marL="2741916" algn="l" defTabSz="456986" rtl="0" eaLnBrk="1" latinLnBrk="0" hangingPunct="1">
      <a:defRPr sz="1200" kern="1200">
        <a:solidFill>
          <a:schemeClr val="tx1"/>
        </a:solidFill>
        <a:latin typeface="+mn-lt"/>
        <a:ea typeface="+mn-ea"/>
        <a:cs typeface="+mn-cs"/>
      </a:defRPr>
    </a:lvl7pPr>
    <a:lvl8pPr marL="3198904" algn="l" defTabSz="456986" rtl="0" eaLnBrk="1" latinLnBrk="0" hangingPunct="1">
      <a:defRPr sz="1200" kern="1200">
        <a:solidFill>
          <a:schemeClr val="tx1"/>
        </a:solidFill>
        <a:latin typeface="+mn-lt"/>
        <a:ea typeface="+mn-ea"/>
        <a:cs typeface="+mn-cs"/>
      </a:defRPr>
    </a:lvl8pPr>
    <a:lvl9pPr marL="3655888" algn="l" defTabSz="4569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Hope you love this exercise and the Improvement Kata pattern.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C7B0F16F-5B0E-AA45-B676-6DB3E10BA1D7}" type="slidenum">
              <a:rPr lang="en-US"/>
              <a:pPr/>
              <a:t>1</a:t>
            </a:fld>
            <a:endParaRPr lang="en-US" dirty="0"/>
          </a:p>
        </p:txBody>
      </p:sp>
    </p:spTree>
    <p:extLst>
      <p:ext uri="{BB962C8B-B14F-4D97-AF65-F5344CB8AC3E}">
        <p14:creationId xmlns:p14="http://schemas.microsoft.com/office/powerpoint/2010/main" val="417748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kern="1200" dirty="0">
                <a:solidFill>
                  <a:schemeClr val="tx1"/>
                </a:solidFill>
                <a:effectLst/>
                <a:latin typeface="+mn-lt"/>
                <a:ea typeface="+mn-ea"/>
                <a:cs typeface="+mn-cs"/>
              </a:rPr>
              <a:t>(Read the slide)</a:t>
            </a:r>
          </a:p>
        </p:txBody>
      </p:sp>
      <p:sp>
        <p:nvSpPr>
          <p:cNvPr id="4" name="Slide Number Placeholder 3"/>
          <p:cNvSpPr>
            <a:spLocks noGrp="1"/>
          </p:cNvSpPr>
          <p:nvPr>
            <p:ph type="sldNum" sz="quarter" idx="10"/>
          </p:nvPr>
        </p:nvSpPr>
        <p:spPr/>
        <p:txBody>
          <a:bodyPr/>
          <a:lstStyle/>
          <a:p>
            <a:fld id="{C7B0F16F-5B0E-AA45-B676-6DB3E10BA1D7}" type="slidenum">
              <a:rPr lang="en-US"/>
              <a:pPr/>
              <a:t>10</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r>
              <a:rPr lang="en-US" b="1" dirty="0"/>
              <a:t>(Hand out one</a:t>
            </a:r>
            <a:r>
              <a:rPr lang="en-US" b="1" baseline="0" dirty="0"/>
              <a:t> 'kit' per team, which contains the following items)</a:t>
            </a:r>
          </a:p>
          <a:p>
            <a:pPr marL="457092" marR="0" lvl="1" indent="0" algn="l" defTabSz="457092" rtl="0" eaLnBrk="1" fontAlgn="auto" latinLnBrk="0" hangingPunct="1">
              <a:lnSpc>
                <a:spcPct val="100000"/>
              </a:lnSpc>
              <a:spcBef>
                <a:spcPts val="0"/>
              </a:spcBef>
              <a:spcAft>
                <a:spcPts val="0"/>
              </a:spcAft>
              <a:buClrTx/>
              <a:buSzTx/>
              <a:buFontTx/>
              <a:buNone/>
              <a:tabLst/>
              <a:defRPr/>
            </a:pPr>
            <a:r>
              <a:rPr lang="en-US" b="1" dirty="0"/>
              <a:t>One</a:t>
            </a:r>
            <a:r>
              <a:rPr lang="en-US" b="1" baseline="0" dirty="0"/>
              <a:t> puzzle / Forms 1 &amp; 2 / One reflection card per person</a:t>
            </a: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11</a:t>
            </a:fld>
            <a:endParaRPr lang="en-US" dirty="0"/>
          </a:p>
        </p:txBody>
      </p:sp>
    </p:spTree>
    <p:extLst>
      <p:ext uri="{BB962C8B-B14F-4D97-AF65-F5344CB8AC3E}">
        <p14:creationId xmlns:p14="http://schemas.microsoft.com/office/powerpoint/2010/main" val="258654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pPr marL="0" indent="0">
              <a:buFont typeface="Arial"/>
              <a:buNone/>
            </a:pPr>
            <a:r>
              <a:rPr lang="en-US" b="1" baseline="0" dirty="0"/>
              <a:t>Have the teams put the puzzle frame aside (the frame is not used) and build the puzzle once without timing it.</a:t>
            </a:r>
          </a:p>
        </p:txBody>
      </p:sp>
      <p:sp>
        <p:nvSpPr>
          <p:cNvPr id="4" name="Slide Number Placeholder 3"/>
          <p:cNvSpPr>
            <a:spLocks noGrp="1"/>
          </p:cNvSpPr>
          <p:nvPr>
            <p:ph type="sldNum" sz="quarter" idx="10"/>
          </p:nvPr>
        </p:nvSpPr>
        <p:spPr/>
        <p:txBody>
          <a:bodyPr/>
          <a:lstStyle/>
          <a:p>
            <a:fld id="{C7B0F16F-5B0E-AA45-B676-6DB3E10BA1D7}" type="slidenum">
              <a:rPr lang="en-US"/>
              <a:pPr/>
              <a:t>12</a:t>
            </a:fld>
            <a:endParaRPr lang="en-US" dirty="0"/>
          </a:p>
        </p:txBody>
      </p:sp>
    </p:spTree>
    <p:extLst>
      <p:ext uri="{BB962C8B-B14F-4D97-AF65-F5344CB8AC3E}">
        <p14:creationId xmlns:p14="http://schemas.microsoft.com/office/powerpoint/2010/main" val="2646691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the slide, one step at a time, then...)</a:t>
            </a:r>
          </a:p>
          <a:p>
            <a:pPr marL="171450" indent="-171450">
              <a:buFont typeface="Arial"/>
              <a:buChar char="•"/>
            </a:pPr>
            <a:r>
              <a:rPr lang="en-US" sz="1200" b="1" kern="1200" dirty="0">
                <a:solidFill>
                  <a:schemeClr val="tx1"/>
                </a:solidFill>
                <a:effectLst/>
                <a:latin typeface="+mn-lt"/>
                <a:ea typeface="+mn-ea"/>
                <a:cs typeface="+mn-cs"/>
              </a:rPr>
              <a:t>Ask</a:t>
            </a:r>
            <a:r>
              <a:rPr lang="en-US" sz="1200" b="1" kern="1200" baseline="0" dirty="0">
                <a:solidFill>
                  <a:schemeClr val="tx1"/>
                </a:solidFill>
                <a:effectLst/>
                <a:latin typeface="+mn-lt"/>
                <a:ea typeface="+mn-ea"/>
                <a:cs typeface="+mn-cs"/>
              </a:rPr>
              <a:t> the Data Recorders to raise their hands.</a:t>
            </a:r>
          </a:p>
          <a:p>
            <a:pPr marL="171450" indent="-171450">
              <a:buFont typeface="Arial"/>
              <a:buChar char="•"/>
            </a:pPr>
            <a:r>
              <a:rPr lang="en-US" sz="1200" b="1" kern="1200" baseline="0" dirty="0">
                <a:solidFill>
                  <a:schemeClr val="tx1"/>
                </a:solidFill>
                <a:effectLst/>
                <a:latin typeface="+mn-lt"/>
                <a:ea typeface="+mn-ea"/>
                <a:cs typeface="+mn-cs"/>
              </a:rPr>
              <a:t>Ask the Timekeepers to raise their hands. Make sure each has a stopwatch</a:t>
            </a:r>
            <a:r>
              <a:rPr lang="en-US" b="1" dirty="0">
                <a:effectLst/>
              </a:rPr>
              <a:t>.</a:t>
            </a:r>
          </a:p>
          <a:p>
            <a:pPr marL="171450" indent="-171450">
              <a:buFont typeface="Arial"/>
              <a:buChar char="•"/>
            </a:pPr>
            <a:r>
              <a:rPr lang="en-US" b="1" dirty="0">
                <a:effectLst/>
              </a:rPr>
              <a:t>Go around the room and ask each team what name it selected.</a:t>
            </a:r>
          </a:p>
          <a:p>
            <a:pPr marL="171450" indent="-171450">
              <a:buFont typeface="Arial"/>
              <a:buChar char="•"/>
            </a:pPr>
            <a:r>
              <a:rPr lang="en-US" b="1" dirty="0">
                <a:effectLst/>
              </a:rPr>
              <a:t>Point out that Data Recorders can build the puzzle, but Timekeepers do not.</a:t>
            </a:r>
          </a:p>
        </p:txBody>
      </p:sp>
      <p:sp>
        <p:nvSpPr>
          <p:cNvPr id="4" name="Slide Number Placeholder 3"/>
          <p:cNvSpPr>
            <a:spLocks noGrp="1"/>
          </p:cNvSpPr>
          <p:nvPr>
            <p:ph type="sldNum" sz="quarter" idx="10"/>
          </p:nvPr>
        </p:nvSpPr>
        <p:spPr/>
        <p:txBody>
          <a:bodyPr/>
          <a:lstStyle/>
          <a:p>
            <a:fld id="{C7B0F16F-5B0E-AA45-B676-6DB3E10BA1D7}" type="slidenum">
              <a:rPr lang="en-US"/>
              <a:pPr/>
              <a:t>13</a:t>
            </a:fld>
            <a:endParaRPr lang="en-US" dirty="0"/>
          </a:p>
        </p:txBody>
      </p:sp>
    </p:spTree>
    <p:extLst>
      <p:ext uri="{BB962C8B-B14F-4D97-AF65-F5344CB8AC3E}">
        <p14:creationId xmlns:p14="http://schemas.microsoft.com/office/powerpoint/2010/main" val="197677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(Read through the GROUND RULES)</a:t>
            </a:r>
          </a:p>
        </p:txBody>
      </p:sp>
      <p:sp>
        <p:nvSpPr>
          <p:cNvPr id="4" name="Slide Number Placeholder 3"/>
          <p:cNvSpPr>
            <a:spLocks noGrp="1"/>
          </p:cNvSpPr>
          <p:nvPr>
            <p:ph type="sldNum" sz="quarter" idx="10"/>
          </p:nvPr>
        </p:nvSpPr>
        <p:spPr/>
        <p:txBody>
          <a:bodyPr/>
          <a:lstStyle/>
          <a:p>
            <a:fld id="{C7B0F16F-5B0E-AA45-B676-6DB3E10BA1D7}" type="slidenum">
              <a:rPr lang="en-US"/>
              <a:pPr/>
              <a:t>14</a:t>
            </a:fld>
            <a:endParaRPr lang="en-US" dirty="0"/>
          </a:p>
        </p:txBody>
      </p:sp>
    </p:spTree>
    <p:extLst>
      <p:ext uri="{BB962C8B-B14F-4D97-AF65-F5344CB8AC3E}">
        <p14:creationId xmlns:p14="http://schemas.microsoft.com/office/powerpoint/2010/main" val="305947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pPr marL="0" marR="0" indent="0" algn="l" defTabSz="457146"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(Run one or two baseline rounds. Two are recommended.)</a:t>
            </a:r>
          </a:p>
          <a:p>
            <a:pPr marL="171450" marR="0" indent="-171450" algn="l" defTabSz="457146"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Tell the teams to get into START position, and call </a:t>
            </a:r>
            <a:r>
              <a:rPr lang="en-US" sz="1200" b="1" i="1" kern="1200" dirty="0">
                <a:solidFill>
                  <a:schemeClr val="tx1"/>
                </a:solidFill>
                <a:effectLst/>
                <a:latin typeface="+mn-lt"/>
                <a:ea typeface="+mn-ea"/>
                <a:cs typeface="+mn-cs"/>
              </a:rPr>
              <a:t>"START"</a:t>
            </a:r>
          </a:p>
          <a:p>
            <a:pPr marL="171450" indent="-171450">
              <a:buFont typeface="Arial"/>
              <a:buChar char="•"/>
            </a:pPr>
            <a:r>
              <a:rPr lang="en-US" b="1" dirty="0"/>
              <a:t>Ask students to raise their hand when their team is done building</a:t>
            </a:r>
            <a:r>
              <a:rPr lang="en-US" b="1" baseline="0" dirty="0"/>
              <a:t>.</a:t>
            </a:r>
          </a:p>
          <a:p>
            <a:pPr marL="171450" indent="-171450">
              <a:buFont typeface="Arial"/>
              <a:buChar char="•"/>
            </a:pPr>
            <a:r>
              <a:rPr lang="en-US" b="1" baseline="0" dirty="0"/>
              <a:t>Give the teams ~60 seconds between the two rounds, to discuss. Then say, </a:t>
            </a:r>
            <a:r>
              <a:rPr lang="en-US" b="1" i="1" baseline="0" dirty="0"/>
              <a:t>"Please get back into START position."</a:t>
            </a:r>
          </a:p>
        </p:txBody>
      </p:sp>
      <p:sp>
        <p:nvSpPr>
          <p:cNvPr id="4" name="Slide Number Placeholder 3"/>
          <p:cNvSpPr>
            <a:spLocks noGrp="1"/>
          </p:cNvSpPr>
          <p:nvPr>
            <p:ph type="sldNum" sz="quarter" idx="10"/>
          </p:nvPr>
        </p:nvSpPr>
        <p:spPr/>
        <p:txBody>
          <a:bodyPr/>
          <a:lstStyle/>
          <a:p>
            <a:fld id="{C7B0F16F-5B0E-AA45-B676-6DB3E10BA1D7}" type="slidenum">
              <a:rPr lang="en-US"/>
              <a:pPr/>
              <a:t>15</a:t>
            </a:fld>
            <a:endParaRPr lang="en-US" dirty="0"/>
          </a:p>
        </p:txBody>
      </p:sp>
    </p:spTree>
    <p:extLst>
      <p:ext uri="{BB962C8B-B14F-4D97-AF65-F5344CB8AC3E}">
        <p14:creationId xmlns:p14="http://schemas.microsoft.com/office/powerpoint/2010/main" val="3048084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fld id="{C7B0F16F-5B0E-AA45-B676-6DB3E10BA1D7}" type="slidenum">
              <a:rPr lang="en-US"/>
              <a:pPr/>
              <a:t>16</a:t>
            </a:fld>
            <a:endParaRPr lang="en-US" dirty="0"/>
          </a:p>
        </p:txBody>
      </p:sp>
    </p:spTree>
    <p:extLst>
      <p:ext uri="{BB962C8B-B14F-4D97-AF65-F5344CB8AC3E}">
        <p14:creationId xmlns:p14="http://schemas.microsoft.com/office/powerpoint/2010/main" val="197677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0" kern="1200" dirty="0">
                <a:solidFill>
                  <a:srgbClr val="FF0000"/>
                </a:solidFill>
                <a:effectLst/>
                <a:latin typeface="+mn-lt"/>
                <a:ea typeface="+mn-ea"/>
                <a:cs typeface="+mn-cs"/>
              </a:rPr>
              <a:t>(NOTE: This slide has an </a:t>
            </a:r>
            <a:r>
              <a:rPr lang="en-US" sz="1200" b="1" i="0" u="sng" kern="1200" dirty="0">
                <a:solidFill>
                  <a:srgbClr val="FF0000"/>
                </a:solidFill>
                <a:effectLst/>
                <a:latin typeface="+mn-lt"/>
                <a:ea typeface="+mn-ea"/>
                <a:cs typeface="+mn-cs"/>
              </a:rPr>
              <a:t>animation</a:t>
            </a:r>
            <a:r>
              <a:rPr lang="en-US" sz="1200" b="1" i="0" kern="1200" dirty="0">
                <a:solidFill>
                  <a:srgbClr val="FF0000"/>
                </a:solidFill>
                <a:effectLst/>
                <a:latin typeface="+mn-lt"/>
                <a:ea typeface="+mn-ea"/>
                <a:cs typeface="+mn-cs"/>
              </a:rPr>
              <a:t>)</a:t>
            </a:r>
          </a:p>
          <a:p>
            <a:pPr marL="171450" indent="-171450">
              <a:buFont typeface="Arial"/>
              <a:buChar char="•"/>
            </a:pPr>
            <a:r>
              <a:rPr lang="en-US" sz="1200" b="1" i="1" kern="1200" dirty="0">
                <a:solidFill>
                  <a:schemeClr val="tx1"/>
                </a:solidFill>
                <a:effectLst/>
                <a:latin typeface="+mn-lt"/>
                <a:ea typeface="+mn-ea"/>
                <a:cs typeface="+mn-cs"/>
              </a:rPr>
              <a:t>"The CHALLENGE for building</a:t>
            </a:r>
            <a:r>
              <a:rPr lang="en-US" sz="1200" b="1" i="1" kern="1200" baseline="0" dirty="0">
                <a:solidFill>
                  <a:schemeClr val="tx1"/>
                </a:solidFill>
                <a:effectLst/>
                <a:latin typeface="+mn-lt"/>
                <a:ea typeface="+mn-ea"/>
                <a:cs typeface="+mn-cs"/>
              </a:rPr>
              <a:t> this puzzle is to do it in 15 seconds.  That's the long-term goal. It's a tough one!"</a:t>
            </a:r>
          </a:p>
          <a:p>
            <a:pPr marL="171450" marR="0" indent="-171450" algn="l" defTabSz="457146" rtl="0" eaLnBrk="1" fontAlgn="auto" latinLnBrk="0" hangingPunct="1">
              <a:lnSpc>
                <a:spcPct val="100000"/>
              </a:lnSpc>
              <a:spcBef>
                <a:spcPts val="0"/>
              </a:spcBef>
              <a:spcAft>
                <a:spcPts val="0"/>
              </a:spcAft>
              <a:buClrTx/>
              <a:buSzTx/>
              <a:buFont typeface="Arial"/>
              <a:buChar char="•"/>
              <a:tabLst/>
              <a:defRPr/>
            </a:pPr>
            <a:r>
              <a:rPr lang="en-US" sz="1200" b="1" kern="1200" baseline="0" dirty="0">
                <a:solidFill>
                  <a:schemeClr val="tx1"/>
                </a:solidFill>
                <a:effectLst/>
                <a:latin typeface="+mn-lt"/>
                <a:ea typeface="+mn-ea"/>
                <a:cs typeface="+mn-cs"/>
              </a:rPr>
              <a:t>Stick a large Post-It arrow with '15 Seconds' on Poster 2 under the 'Challenge' circle.</a:t>
            </a:r>
            <a:endParaRPr lang="en-US" sz="1200" b="1" i="1" kern="1200" baseline="0" dirty="0">
              <a:solidFill>
                <a:schemeClr val="tx1"/>
              </a:solidFill>
              <a:effectLst/>
              <a:latin typeface="+mn-lt"/>
              <a:ea typeface="+mn-ea"/>
              <a:cs typeface="+mn-cs"/>
            </a:endParaRPr>
          </a:p>
          <a:p>
            <a:pPr marL="171450" indent="-171450">
              <a:buFont typeface="Arial"/>
              <a:buChar char="•"/>
            </a:pPr>
            <a:r>
              <a:rPr lang="en-US" sz="1200" b="1" i="1" kern="1200" baseline="0" dirty="0">
                <a:solidFill>
                  <a:schemeClr val="tx1"/>
                </a:solidFill>
                <a:effectLst/>
                <a:latin typeface="+mn-lt"/>
                <a:ea typeface="+mn-ea"/>
                <a:cs typeface="+mn-cs"/>
              </a:rPr>
              <a:t>"A challenge is often given to you from above, like an overall goal at work or for a project.  It's often not something we get to choose."</a:t>
            </a:r>
          </a:p>
        </p:txBody>
      </p:sp>
      <p:sp>
        <p:nvSpPr>
          <p:cNvPr id="4" name="Slide Number Placeholder 3"/>
          <p:cNvSpPr>
            <a:spLocks noGrp="1"/>
          </p:cNvSpPr>
          <p:nvPr>
            <p:ph type="sldNum" sz="quarter" idx="10"/>
          </p:nvPr>
        </p:nvSpPr>
        <p:spPr/>
        <p:txBody>
          <a:bodyPr/>
          <a:lstStyle/>
          <a:p>
            <a:fld id="{C7B0F16F-5B0E-AA45-B676-6DB3E10BA1D7}" type="slidenum">
              <a:rPr lang="en-US"/>
              <a:pPr/>
              <a:t>17</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18</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092" rtl="0" eaLnBrk="1" fontAlgn="auto" latinLnBrk="0" hangingPunct="1">
              <a:lnSpc>
                <a:spcPct val="100000"/>
              </a:lnSpc>
              <a:spcBef>
                <a:spcPts val="0"/>
              </a:spcBef>
              <a:spcAft>
                <a:spcPts val="0"/>
              </a:spcAft>
              <a:buClrTx/>
              <a:buSzTx/>
              <a:buFont typeface="Arial"/>
              <a:buNone/>
              <a:tabLst/>
              <a:defRPr/>
            </a:pPr>
            <a:r>
              <a:rPr lang="en-US" sz="1200" b="1" i="0" kern="1200" dirty="0">
                <a:solidFill>
                  <a:schemeClr val="tx1"/>
                </a:solidFill>
                <a:effectLst/>
                <a:latin typeface="+mn-lt"/>
                <a:ea typeface="+mn-ea"/>
                <a:cs typeface="+mn-cs"/>
              </a:rPr>
              <a:t>(NOTE: This slide has</a:t>
            </a:r>
            <a:r>
              <a:rPr lang="en-US" sz="1200" b="1" i="0" kern="1200" baseline="0" dirty="0">
                <a:solidFill>
                  <a:schemeClr val="tx1"/>
                </a:solidFill>
                <a:effectLst/>
                <a:latin typeface="+mn-lt"/>
                <a:ea typeface="+mn-ea"/>
                <a:cs typeface="+mn-cs"/>
              </a:rPr>
              <a:t> an </a:t>
            </a:r>
            <a:r>
              <a:rPr lang="en-US" sz="1200" b="1" i="0" u="sng" kern="1200" baseline="0" dirty="0">
                <a:solidFill>
                  <a:schemeClr val="tx1"/>
                </a:solidFill>
                <a:effectLst/>
                <a:latin typeface="+mn-lt"/>
                <a:ea typeface="+mn-ea"/>
                <a:cs typeface="+mn-cs"/>
              </a:rPr>
              <a:t>animation</a:t>
            </a:r>
            <a:r>
              <a:rPr lang="en-US" sz="1200" b="1" i="0" kern="1200" baseline="0" dirty="0">
                <a:solidFill>
                  <a:schemeClr val="tx1"/>
                </a:solidFill>
                <a:effectLst/>
                <a:latin typeface="+mn-lt"/>
                <a:ea typeface="+mn-ea"/>
                <a:cs typeface="+mn-cs"/>
              </a:rPr>
              <a:t>)</a:t>
            </a:r>
          </a:p>
          <a:p>
            <a:pPr marL="171450" indent="-171450">
              <a:buFont typeface="Arial"/>
              <a:buChar char="•"/>
            </a:pPr>
            <a:r>
              <a:rPr lang="en-US" sz="1200" b="1" i="0" kern="1200" dirty="0">
                <a:solidFill>
                  <a:schemeClr val="tx1"/>
                </a:solidFill>
                <a:effectLst/>
                <a:latin typeface="+mn-lt"/>
                <a:ea typeface="+mn-ea"/>
                <a:cs typeface="+mn-cs"/>
              </a:rPr>
              <a:t>Ask each team what their </a:t>
            </a:r>
            <a:r>
              <a:rPr lang="en-US" sz="1200" b="1" i="0" u="sng" kern="1200" dirty="0">
                <a:solidFill>
                  <a:schemeClr val="tx1"/>
                </a:solidFill>
                <a:effectLst/>
                <a:latin typeface="+mn-lt"/>
                <a:ea typeface="+mn-ea"/>
                <a:cs typeface="+mn-cs"/>
              </a:rPr>
              <a:t>last</a:t>
            </a:r>
            <a:r>
              <a:rPr lang="en-US" sz="1200" b="1" i="0" kern="1200" dirty="0">
                <a:solidFill>
                  <a:schemeClr val="tx1"/>
                </a:solidFill>
                <a:effectLst/>
                <a:latin typeface="+mn-lt"/>
                <a:ea typeface="+mn-ea"/>
                <a:cs typeface="+mn-cs"/>
              </a:rPr>
              <a:t> baseline time was.</a:t>
            </a:r>
            <a:endParaRPr lang="en-US" sz="1200" b="1" i="0" kern="1200" baseline="0" dirty="0">
              <a:solidFill>
                <a:schemeClr val="tx1"/>
              </a:solidFill>
              <a:effectLst/>
              <a:latin typeface="+mn-lt"/>
              <a:ea typeface="+mn-ea"/>
              <a:cs typeface="+mn-cs"/>
            </a:endParaRPr>
          </a:p>
          <a:p>
            <a:pPr marL="171450" indent="-171450">
              <a:buFont typeface="Arial"/>
              <a:buChar char="•"/>
            </a:pPr>
            <a:r>
              <a:rPr lang="en-US" sz="1200" b="1" i="0" kern="1200" baseline="0" dirty="0">
                <a:solidFill>
                  <a:schemeClr val="tx1"/>
                </a:solidFill>
                <a:effectLst/>
                <a:latin typeface="+mn-lt"/>
                <a:ea typeface="+mn-ea"/>
                <a:cs typeface="+mn-cs"/>
              </a:rPr>
              <a:t>DO NOT USE AVERAGES, JUST USE THE TEAM'S LAST TIME (most recent)</a:t>
            </a:r>
          </a:p>
          <a:p>
            <a:pPr marL="171450" indent="-171450">
              <a:buFont typeface="Arial"/>
              <a:buChar char="•"/>
            </a:pPr>
            <a:r>
              <a:rPr lang="en-US" sz="1200" b="1" i="0" kern="1200" baseline="0" dirty="0">
                <a:solidFill>
                  <a:schemeClr val="tx1"/>
                </a:solidFill>
                <a:effectLst/>
                <a:latin typeface="+mn-lt"/>
                <a:ea typeface="+mn-ea"/>
                <a:cs typeface="+mn-cs"/>
              </a:rPr>
              <a:t>Say: </a:t>
            </a:r>
            <a:r>
              <a:rPr lang="en-US" sz="1200" b="1" i="1" kern="1200" baseline="0" dirty="0">
                <a:solidFill>
                  <a:schemeClr val="tx1"/>
                </a:solidFill>
                <a:effectLst/>
                <a:latin typeface="+mn-lt"/>
                <a:ea typeface="+mn-ea"/>
                <a:cs typeface="+mn-cs"/>
              </a:rPr>
              <a:t>"OK, this is your team's starting point."</a:t>
            </a:r>
          </a:p>
        </p:txBody>
      </p:sp>
      <p:sp>
        <p:nvSpPr>
          <p:cNvPr id="4" name="Slide Number Placeholder 3"/>
          <p:cNvSpPr>
            <a:spLocks noGrp="1"/>
          </p:cNvSpPr>
          <p:nvPr>
            <p:ph type="sldNum" sz="quarter" idx="10"/>
          </p:nvPr>
        </p:nvSpPr>
        <p:spPr/>
        <p:txBody>
          <a:bodyPr/>
          <a:lstStyle/>
          <a:p>
            <a:fld id="{C7B0F16F-5B0E-AA45-B676-6DB3E10BA1D7}" type="slidenum">
              <a:rPr lang="en-US"/>
              <a:pPr/>
              <a:t>19</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986" rtl="0" eaLnBrk="1" fontAlgn="auto" latinLnBrk="0" hangingPunct="1">
              <a:lnSpc>
                <a:spcPct val="100000"/>
              </a:lnSpc>
              <a:spcBef>
                <a:spcPts val="0"/>
              </a:spcBef>
              <a:spcAft>
                <a:spcPts val="0"/>
              </a:spcAft>
              <a:buClrTx/>
              <a:buSzTx/>
              <a:buFontTx/>
              <a:buNone/>
              <a:tabLst/>
              <a:defRPr/>
            </a:pPr>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2</a:t>
            </a:fld>
            <a:endParaRPr lang="en-US" dirty="0"/>
          </a:p>
        </p:txBody>
      </p:sp>
    </p:spTree>
    <p:extLst>
      <p:ext uri="{BB962C8B-B14F-4D97-AF65-F5344CB8AC3E}">
        <p14:creationId xmlns:p14="http://schemas.microsoft.com/office/powerpoint/2010/main" val="2669696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20</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1" kern="1200" dirty="0">
                <a:solidFill>
                  <a:schemeClr val="tx1"/>
                </a:solidFill>
                <a:effectLst/>
                <a:latin typeface="+mn-lt"/>
                <a:ea typeface="+mn-ea"/>
                <a:cs typeface="+mn-cs"/>
              </a:rPr>
              <a:t>"Now you can</a:t>
            </a:r>
            <a:r>
              <a:rPr lang="en-US" sz="1200" b="1" i="1" kern="1200" baseline="0" dirty="0">
                <a:solidFill>
                  <a:schemeClr val="tx1"/>
                </a:solidFill>
                <a:effectLst/>
                <a:latin typeface="+mn-lt"/>
                <a:ea typeface="+mn-ea"/>
                <a:cs typeface="+mn-cs"/>
              </a:rPr>
              <a:t> decide where you want to be next, on the way to the bigger Challenge."</a:t>
            </a:r>
          </a:p>
        </p:txBody>
      </p:sp>
      <p:sp>
        <p:nvSpPr>
          <p:cNvPr id="4" name="Slide Number Placeholder 3"/>
          <p:cNvSpPr>
            <a:spLocks noGrp="1"/>
          </p:cNvSpPr>
          <p:nvPr>
            <p:ph type="sldNum" sz="quarter" idx="10"/>
          </p:nvPr>
        </p:nvSpPr>
        <p:spPr/>
        <p:txBody>
          <a:bodyPr/>
          <a:lstStyle/>
          <a:p>
            <a:fld id="{C7B0F16F-5B0E-AA45-B676-6DB3E10BA1D7}" type="slidenum">
              <a:rPr lang="en-US"/>
              <a:pPr/>
              <a:t>21</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22</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i="0" kern="1200" dirty="0">
                <a:solidFill>
                  <a:schemeClr val="tx1"/>
                </a:solidFill>
                <a:effectLst/>
                <a:latin typeface="+mn-lt"/>
                <a:ea typeface="+mn-ea"/>
                <a:cs typeface="+mn-cs"/>
              </a:rPr>
              <a:t>Have the teams discuss and decide the following:</a:t>
            </a:r>
            <a:endParaRPr lang="en-US" sz="1200" b="1" i="0" kern="1200" baseline="0" dirty="0">
              <a:solidFill>
                <a:schemeClr val="tx1"/>
              </a:solidFill>
              <a:effectLst/>
              <a:latin typeface="+mn-lt"/>
              <a:ea typeface="+mn-ea"/>
              <a:cs typeface="+mn-cs"/>
            </a:endParaRPr>
          </a:p>
          <a:p>
            <a:pPr marL="171450" indent="-171450">
              <a:buFont typeface="Arial"/>
              <a:buChar char="•"/>
            </a:pPr>
            <a:r>
              <a:rPr lang="en-US" sz="1200" b="1" i="1" kern="1200" baseline="0" dirty="0">
                <a:solidFill>
                  <a:schemeClr val="tx1"/>
                </a:solidFill>
                <a:effectLst/>
                <a:latin typeface="+mn-lt"/>
                <a:ea typeface="+mn-ea"/>
                <a:cs typeface="+mn-cs"/>
              </a:rPr>
              <a:t>"What puzzle build time does your team want to reach today?... in this class period"</a:t>
            </a:r>
          </a:p>
          <a:p>
            <a:pPr marL="171450" indent="-171450">
              <a:buFont typeface="Arial"/>
              <a:buChar char="•"/>
            </a:pPr>
            <a:r>
              <a:rPr lang="en-US" sz="1200" b="1" i="0" kern="1200" baseline="0" dirty="0">
                <a:solidFill>
                  <a:schemeClr val="tx1"/>
                </a:solidFill>
                <a:effectLst/>
                <a:latin typeface="+mn-lt"/>
                <a:ea typeface="+mn-ea"/>
                <a:cs typeface="+mn-cs"/>
              </a:rPr>
              <a:t>Give the teams 90 seconds to discuss (timer starts on the next slide)</a:t>
            </a:r>
          </a:p>
        </p:txBody>
      </p:sp>
      <p:sp>
        <p:nvSpPr>
          <p:cNvPr id="4" name="Slide Number Placeholder 3"/>
          <p:cNvSpPr>
            <a:spLocks noGrp="1"/>
          </p:cNvSpPr>
          <p:nvPr>
            <p:ph type="sldNum" sz="quarter" idx="10"/>
          </p:nvPr>
        </p:nvSpPr>
        <p:spPr/>
        <p:txBody>
          <a:bodyPr/>
          <a:lstStyle/>
          <a:p>
            <a:fld id="{C7B0F16F-5B0E-AA45-B676-6DB3E10BA1D7}" type="slidenum">
              <a:rPr lang="en-US"/>
              <a:pPr/>
              <a:t>23</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After the 90 Seconds, ask </a:t>
            </a:r>
            <a:r>
              <a:rPr lang="en-US" sz="1200" b="1" u="sng" kern="1200" dirty="0">
                <a:solidFill>
                  <a:schemeClr val="tx1"/>
                </a:solidFill>
                <a:effectLst/>
                <a:latin typeface="+mn-lt"/>
                <a:ea typeface="+mn-ea"/>
                <a:cs typeface="+mn-cs"/>
              </a:rPr>
              <a:t>each team</a:t>
            </a:r>
            <a:r>
              <a:rPr lang="en-US" sz="1200" b="1" kern="1200" dirty="0">
                <a:solidFill>
                  <a:schemeClr val="tx1"/>
                </a:solidFill>
                <a:effectLst/>
                <a:latin typeface="+mn-lt"/>
                <a:ea typeface="+mn-ea"/>
                <a:cs typeface="+mn-cs"/>
              </a:rPr>
              <a:t> state its last baseline time + the time they propose to reach today.</a:t>
            </a:r>
          </a:p>
          <a:p>
            <a:pPr marL="171450" indent="-171450">
              <a:buFont typeface="Arial"/>
              <a:buChar char="•"/>
            </a:pPr>
            <a:r>
              <a:rPr lang="en-US" sz="1200" b="1" kern="1200" dirty="0">
                <a:solidFill>
                  <a:schemeClr val="tx1"/>
                </a:solidFill>
                <a:effectLst/>
                <a:latin typeface="+mn-lt"/>
                <a:ea typeface="+mn-ea"/>
                <a:cs typeface="+mn-cs"/>
              </a:rPr>
              <a:t>This a place for some coaching:</a:t>
            </a:r>
          </a:p>
          <a:p>
            <a:pPr marL="628596" lvl="1" indent="-171450">
              <a:buFont typeface="Wingdings" charset="2"/>
              <a:buChar char="Ø"/>
            </a:pPr>
            <a:r>
              <a:rPr lang="en-US" sz="1200" b="1" kern="1200" dirty="0">
                <a:solidFill>
                  <a:schemeClr val="tx1"/>
                </a:solidFill>
                <a:effectLst/>
                <a:latin typeface="+mn-lt"/>
                <a:ea typeface="+mn-ea"/>
                <a:cs typeface="+mn-cs"/>
              </a:rPr>
              <a:t>Suggest adjusting Target Conditions that are too easy (</a:t>
            </a:r>
            <a:r>
              <a:rPr lang="en-US" sz="1200" b="1" i="1" kern="1200" dirty="0">
                <a:solidFill>
                  <a:schemeClr val="tx1"/>
                </a:solidFill>
                <a:effectLst/>
                <a:latin typeface="+mn-lt"/>
                <a:ea typeface="+mn-ea"/>
                <a:cs typeface="+mn-cs"/>
              </a:rPr>
              <a:t>"I want you to be tougher"</a:t>
            </a:r>
            <a:r>
              <a:rPr lang="en-US" sz="1200" b="1" kern="1200" dirty="0">
                <a:solidFill>
                  <a:schemeClr val="tx1"/>
                </a:solidFill>
                <a:effectLst/>
                <a:latin typeface="+mn-lt"/>
                <a:ea typeface="+mn-ea"/>
                <a:cs typeface="+mn-cs"/>
              </a:rPr>
              <a:t>) or too hard (</a:t>
            </a:r>
            <a:r>
              <a:rPr lang="en-US" sz="1200" b="1" i="1" kern="1200" dirty="0">
                <a:solidFill>
                  <a:schemeClr val="tx1"/>
                </a:solidFill>
                <a:effectLst/>
                <a:latin typeface="+mn-lt"/>
                <a:ea typeface="+mn-ea"/>
                <a:cs typeface="+mn-cs"/>
              </a:rPr>
              <a:t>"Maybe ease off that a bit for today"</a:t>
            </a:r>
            <a:r>
              <a:rPr lang="en-US" sz="1200" b="1" kern="1200" dirty="0">
                <a:solidFill>
                  <a:schemeClr val="tx1"/>
                </a:solidFill>
                <a:effectLst/>
                <a:latin typeface="+mn-lt"/>
                <a:ea typeface="+mn-ea"/>
                <a:cs typeface="+mn-cs"/>
              </a:rPr>
              <a:t>).</a:t>
            </a:r>
          </a:p>
          <a:p>
            <a:pPr marL="171450" indent="-171450">
              <a:buFont typeface="Arial"/>
              <a:buChar char="•"/>
            </a:pPr>
            <a:r>
              <a:rPr lang="en-US" sz="1200" b="1" kern="1200" dirty="0">
                <a:solidFill>
                  <a:schemeClr val="tx1"/>
                </a:solidFill>
                <a:effectLst/>
                <a:latin typeface="+mn-lt"/>
                <a:ea typeface="+mn-ea"/>
                <a:cs typeface="+mn-cs"/>
              </a:rPr>
              <a:t>Good</a:t>
            </a:r>
            <a:r>
              <a:rPr lang="en-US" sz="1200" b="1" kern="1200" baseline="0" dirty="0">
                <a:solidFill>
                  <a:schemeClr val="tx1"/>
                </a:solidFill>
                <a:effectLst/>
                <a:latin typeface="+mn-lt"/>
                <a:ea typeface="+mn-ea"/>
                <a:cs typeface="+mn-cs"/>
              </a:rPr>
              <a:t> Target Condition times for the 15-piece puzzle are between 20-28 seconds.</a:t>
            </a:r>
          </a:p>
          <a:p>
            <a:pPr marL="171450" indent="-171450">
              <a:buFont typeface="Arial"/>
              <a:buChar char="•"/>
            </a:pPr>
            <a:r>
              <a:rPr lang="en-US" sz="1200" b="1" kern="1200" baseline="0" dirty="0">
                <a:solidFill>
                  <a:schemeClr val="tx1"/>
                </a:solidFill>
                <a:effectLst/>
                <a:latin typeface="+mn-lt"/>
                <a:ea typeface="+mn-ea"/>
                <a:cs typeface="+mn-cs"/>
              </a:rPr>
              <a:t>(The challenge of 15 seconds is too much for this class period today. That's not a good </a:t>
            </a:r>
            <a:r>
              <a:rPr lang="en-US" sz="1200" b="1" i="1" kern="1200" baseline="0" dirty="0">
                <a:solidFill>
                  <a:schemeClr val="tx1"/>
                </a:solidFill>
                <a:effectLst/>
                <a:latin typeface="+mn-lt"/>
                <a:ea typeface="+mn-ea"/>
                <a:cs typeface="+mn-cs"/>
              </a:rPr>
              <a:t>Next Target Condition</a:t>
            </a:r>
            <a:r>
              <a:rPr lang="en-US" sz="1200" b="1" kern="1200" baseline="0" dirty="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25</a:t>
            </a:fld>
            <a:endParaRPr lang="en-US" dirty="0"/>
          </a:p>
        </p:txBody>
      </p:sp>
    </p:spTree>
    <p:extLst>
      <p:ext uri="{BB962C8B-B14F-4D97-AF65-F5344CB8AC3E}">
        <p14:creationId xmlns:p14="http://schemas.microsoft.com/office/powerpoint/2010/main" val="287942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Each</a:t>
            </a:r>
            <a:r>
              <a:rPr lang="en-US" sz="1200" b="1" kern="1200" baseline="0" dirty="0">
                <a:solidFill>
                  <a:schemeClr val="tx1"/>
                </a:solidFill>
                <a:effectLst/>
                <a:latin typeface="+mn-lt"/>
                <a:ea typeface="+mn-ea"/>
                <a:cs typeface="+mn-cs"/>
              </a:rPr>
              <a:t> team's D</a:t>
            </a:r>
            <a:r>
              <a:rPr lang="en-US" sz="1200" b="1" kern="1200" dirty="0">
                <a:solidFill>
                  <a:schemeClr val="tx1"/>
                </a:solidFill>
                <a:effectLst/>
                <a:latin typeface="+mn-lt"/>
                <a:ea typeface="+mn-ea"/>
                <a:cs typeface="+mn-cs"/>
              </a:rPr>
              <a:t>ata Recorder should:</a:t>
            </a:r>
          </a:p>
          <a:p>
            <a:pPr marL="171450" indent="-171450">
              <a:buFont typeface="Wingdings" charset="2"/>
              <a:buChar char="Ø"/>
            </a:pPr>
            <a:r>
              <a:rPr lang="en-US" sz="1200" b="1" kern="1200" dirty="0">
                <a:solidFill>
                  <a:schemeClr val="tx1"/>
                </a:solidFill>
                <a:effectLst/>
                <a:latin typeface="+mn-lt"/>
                <a:ea typeface="+mn-ea"/>
                <a:cs typeface="+mn-cs"/>
              </a:rPr>
              <a:t>Draw a red horizontal line across at the time that equals their Target Condition.</a:t>
            </a:r>
          </a:p>
          <a:p>
            <a:pPr marL="171450" indent="-171450">
              <a:buFont typeface="Wingdings" charset="2"/>
              <a:buChar char="Ø"/>
            </a:pPr>
            <a:r>
              <a:rPr lang="en-US" sz="1200" b="1" kern="1200" dirty="0">
                <a:solidFill>
                  <a:schemeClr val="tx1"/>
                </a:solidFill>
                <a:effectLst/>
                <a:latin typeface="+mn-lt"/>
                <a:ea typeface="+mn-ea"/>
                <a:cs typeface="+mn-cs"/>
              </a:rPr>
              <a:t>Label the line with the letters "TC".</a:t>
            </a:r>
            <a:r>
              <a:rPr lang="en-US" b="1" dirty="0">
                <a:effectLst/>
              </a:rPr>
              <a:t> </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26</a:t>
            </a:fld>
            <a:endParaRPr lang="en-US" dirty="0"/>
          </a:p>
        </p:txBody>
      </p:sp>
    </p:spTree>
    <p:extLst>
      <p:ext uri="{BB962C8B-B14F-4D97-AF65-F5344CB8AC3E}">
        <p14:creationId xmlns:p14="http://schemas.microsoft.com/office/powerpoint/2010/main" val="79625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1" kern="1200" dirty="0">
                <a:solidFill>
                  <a:schemeClr val="tx1"/>
                </a:solidFill>
                <a:effectLst/>
                <a:latin typeface="+mn-lt"/>
                <a:ea typeface="+mn-ea"/>
                <a:cs typeface="+mn-cs"/>
              </a:rPr>
              <a:t>"Now you can</a:t>
            </a:r>
            <a:r>
              <a:rPr lang="en-US" sz="1200" b="1" i="1" kern="1200" baseline="0" dirty="0">
                <a:solidFill>
                  <a:schemeClr val="tx1"/>
                </a:solidFill>
                <a:effectLst/>
                <a:latin typeface="+mn-lt"/>
                <a:ea typeface="+mn-ea"/>
                <a:cs typeface="+mn-cs"/>
              </a:rPr>
              <a:t> do some experiments toward your Target Condition."</a:t>
            </a:r>
          </a:p>
        </p:txBody>
      </p:sp>
      <p:sp>
        <p:nvSpPr>
          <p:cNvPr id="4" name="Slide Number Placeholder 3"/>
          <p:cNvSpPr>
            <a:spLocks noGrp="1"/>
          </p:cNvSpPr>
          <p:nvPr>
            <p:ph type="sldNum" sz="quarter" idx="10"/>
          </p:nvPr>
        </p:nvSpPr>
        <p:spPr/>
        <p:txBody>
          <a:bodyPr/>
          <a:lstStyle/>
          <a:p>
            <a:fld id="{C7B0F16F-5B0E-AA45-B676-6DB3E10BA1D7}" type="slidenum">
              <a:rPr lang="en-US"/>
              <a:pPr/>
              <a:t>27</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28</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Say:  </a:t>
            </a:r>
            <a:r>
              <a:rPr lang="en-US" b="1" i="1" dirty="0"/>
              <a:t>"We'll do about 5 rounds of experimenting."</a:t>
            </a:r>
          </a:p>
          <a:p>
            <a:r>
              <a:rPr lang="en-US" b="1" dirty="0"/>
              <a:t>Read the sequence for the experimenting rounds. Say:</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change anything you want between rounds, </a:t>
            </a:r>
            <a:r>
              <a:rPr lang="en-US" sz="1200" b="1" i="1" kern="1200" baseline="0" dirty="0">
                <a:solidFill>
                  <a:schemeClr val="tx1"/>
                </a:solidFill>
                <a:effectLst/>
                <a:latin typeface="+mn-lt"/>
                <a:ea typeface="+mn-ea"/>
                <a:cs typeface="+mn-cs"/>
              </a:rPr>
              <a:t>as long as you stay within the Ground Rules.</a:t>
            </a:r>
            <a:endParaRPr lang="en-US" sz="1200" b="1" i="1" kern="1200" dirty="0">
              <a:solidFill>
                <a:schemeClr val="tx1"/>
              </a:solidFill>
              <a:effectLst/>
              <a:latin typeface="+mn-lt"/>
              <a:ea typeface="+mn-ea"/>
              <a:cs typeface="+mn-cs"/>
            </a:endParaRP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change who builds, how you build, and you</a:t>
            </a:r>
            <a:r>
              <a:rPr lang="en-US" sz="1200" b="1" i="1" kern="1200" baseline="0" dirty="0">
                <a:solidFill>
                  <a:schemeClr val="tx1"/>
                </a:solidFill>
                <a:effectLst/>
                <a:latin typeface="+mn-lt"/>
                <a:ea typeface="+mn-ea"/>
                <a:cs typeface="+mn-cs"/>
              </a:rPr>
              <a:t> can </a:t>
            </a:r>
            <a:r>
              <a:rPr lang="en-US" sz="1200" b="1" i="1" kern="1200" dirty="0">
                <a:solidFill>
                  <a:schemeClr val="tx1"/>
                </a:solidFill>
                <a:effectLst/>
                <a:latin typeface="+mn-lt"/>
                <a:ea typeface="+mn-ea"/>
                <a:cs typeface="+mn-cs"/>
              </a:rPr>
              <a:t>move yourselves and anything else around."</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use support materials (tape, etc.)."</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use ideas you see in other teams."</a:t>
            </a:r>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29</a:t>
            </a:fld>
            <a:endParaRPr lang="en-US" dirty="0"/>
          </a:p>
        </p:txBody>
      </p:sp>
    </p:spTree>
    <p:extLst>
      <p:ext uri="{BB962C8B-B14F-4D97-AF65-F5344CB8AC3E}">
        <p14:creationId xmlns:p14="http://schemas.microsoft.com/office/powerpoint/2010/main" val="329853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Explain</a:t>
            </a:r>
            <a:r>
              <a:rPr lang="en-US" b="1" baseline="0" dirty="0"/>
              <a:t> how to use the 'EXPERIMENTING' form:</a:t>
            </a:r>
          </a:p>
          <a:p>
            <a:pPr marL="171450" indent="-171450">
              <a:buFont typeface="Arial"/>
              <a:buChar char="•"/>
            </a:pPr>
            <a:r>
              <a:rPr lang="en-US" sz="1200" b="1" u="sng" kern="1200" dirty="0">
                <a:solidFill>
                  <a:schemeClr val="tx1"/>
                </a:solidFill>
                <a:effectLst/>
                <a:latin typeface="+mn-lt"/>
                <a:ea typeface="+mn-ea"/>
                <a:cs typeface="+mn-cs"/>
              </a:rPr>
              <a:t>Before</a:t>
            </a:r>
            <a:r>
              <a:rPr lang="en-US" sz="1200" b="1" kern="1200" dirty="0">
                <a:solidFill>
                  <a:schemeClr val="tx1"/>
                </a:solidFill>
                <a:effectLst/>
                <a:latin typeface="+mn-lt"/>
                <a:ea typeface="+mn-ea"/>
                <a:cs typeface="+mn-cs"/>
              </a:rPr>
              <a:t> each experimenting round each team should jot down the ideas they would like to test in that round.</a:t>
            </a:r>
          </a:p>
          <a:p>
            <a:pPr marL="171450" marR="0" indent="-171450" algn="l" defTabSz="457092" rtl="0" eaLnBrk="1" fontAlgn="auto" latinLnBrk="0" hangingPunct="1">
              <a:lnSpc>
                <a:spcPct val="100000"/>
              </a:lnSpc>
              <a:spcBef>
                <a:spcPts val="0"/>
              </a:spcBef>
              <a:spcAft>
                <a:spcPts val="0"/>
              </a:spcAft>
              <a:buClrTx/>
              <a:buSzTx/>
              <a:buFont typeface="Arial"/>
              <a:buChar char="•"/>
              <a:tabLst/>
              <a:defRPr/>
            </a:pPr>
            <a:r>
              <a:rPr lang="en-US" sz="1200" b="1" u="sng" kern="1200" dirty="0">
                <a:solidFill>
                  <a:schemeClr val="tx1"/>
                </a:solidFill>
                <a:effectLst/>
                <a:latin typeface="+mn-lt"/>
                <a:ea typeface="+mn-ea"/>
                <a:cs typeface="+mn-cs"/>
              </a:rPr>
              <a:t>After</a:t>
            </a:r>
            <a:r>
              <a:rPr lang="en-US" sz="1200" b="1" kern="1200" dirty="0">
                <a:solidFill>
                  <a:schemeClr val="tx1"/>
                </a:solidFill>
                <a:effectLst/>
                <a:latin typeface="+mn-lt"/>
                <a:ea typeface="+mn-ea"/>
                <a:cs typeface="+mn-cs"/>
              </a:rPr>
              <a:t> the experiment the team should write the elapsed time and the change in time compared to the previous time.</a:t>
            </a:r>
          </a:p>
          <a:p>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30</a:t>
            </a:fld>
            <a:endParaRPr lang="en-US" dirty="0"/>
          </a:p>
        </p:txBody>
      </p:sp>
    </p:spTree>
    <p:extLst>
      <p:ext uri="{BB962C8B-B14F-4D97-AF65-F5344CB8AC3E}">
        <p14:creationId xmlns:p14="http://schemas.microsoft.com/office/powerpoint/2010/main" val="170033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3</a:t>
            </a:fld>
            <a:endParaRPr lang="en-US" dirty="0"/>
          </a:p>
        </p:txBody>
      </p:sp>
    </p:spTree>
    <p:extLst>
      <p:ext uri="{BB962C8B-B14F-4D97-AF65-F5344CB8AC3E}">
        <p14:creationId xmlns:p14="http://schemas.microsoft.com/office/powerpoint/2010/main" val="2982818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the slide)</a:t>
            </a:r>
          </a:p>
          <a:p>
            <a:pPr marL="171450" indent="-171450">
              <a:buFont typeface="Arial"/>
              <a:buChar char="•"/>
            </a:pPr>
            <a:r>
              <a:rPr lang="en-US" sz="1200" b="1" kern="1200" dirty="0">
                <a:solidFill>
                  <a:schemeClr val="tx1"/>
                </a:solidFill>
                <a:effectLst/>
                <a:latin typeface="+mn-lt"/>
                <a:ea typeface="+mn-ea"/>
                <a:cs typeface="+mn-cs"/>
              </a:rPr>
              <a:t>Give the teams 90</a:t>
            </a:r>
            <a:r>
              <a:rPr lang="en-US" sz="1200" b="1" kern="1200" baseline="0" dirty="0">
                <a:solidFill>
                  <a:schemeClr val="tx1"/>
                </a:solidFill>
                <a:effectLst/>
                <a:latin typeface="+mn-lt"/>
                <a:ea typeface="+mn-ea"/>
                <a:cs typeface="+mn-cs"/>
              </a:rPr>
              <a:t> seconds to discuss </a:t>
            </a:r>
            <a:r>
              <a:rPr lang="en-US" sz="1200" b="1" kern="1200" dirty="0">
                <a:solidFill>
                  <a:schemeClr val="tx1"/>
                </a:solidFill>
                <a:effectLst/>
                <a:latin typeface="+mn-lt"/>
                <a:ea typeface="+mn-ea"/>
                <a:cs typeface="+mn-cs"/>
              </a:rPr>
              <a:t>what they want to test in their first experiment. (Use</a:t>
            </a:r>
            <a:r>
              <a:rPr lang="en-US" sz="1200" b="1" kern="1200" baseline="0" dirty="0">
                <a:solidFill>
                  <a:schemeClr val="tx1"/>
                </a:solidFill>
                <a:effectLst/>
                <a:latin typeface="+mn-lt"/>
                <a:ea typeface="+mn-ea"/>
                <a:cs typeface="+mn-cs"/>
              </a:rPr>
              <a:t> the t</a:t>
            </a:r>
            <a:r>
              <a:rPr lang="en-US" sz="1200" b="1" kern="1200" dirty="0">
                <a:solidFill>
                  <a:schemeClr val="tx1"/>
                </a:solidFill>
                <a:effectLst/>
                <a:latin typeface="+mn-lt"/>
                <a:ea typeface="+mn-ea"/>
                <a:cs typeface="+mn-cs"/>
              </a:rPr>
              <a:t>imer on the next slide.)</a:t>
            </a:r>
          </a:p>
          <a:p>
            <a:pPr marL="171450" indent="-171450">
              <a:buFont typeface="Arial"/>
              <a:buChar char="•"/>
            </a:pPr>
            <a:r>
              <a:rPr lang="en-US" sz="1200" b="1" kern="1200" dirty="0">
                <a:solidFill>
                  <a:schemeClr val="tx1"/>
                </a:solidFill>
                <a:effectLst/>
                <a:latin typeface="+mn-lt"/>
                <a:ea typeface="+mn-ea"/>
                <a:cs typeface="+mn-cs"/>
              </a:rPr>
              <a:t>Have the teams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write in what they want to test in their first experiment.</a:t>
            </a:r>
            <a:r>
              <a:rPr lang="en-US" b="1" dirty="0">
                <a:effectLst/>
              </a:rPr>
              <a:t> Just a few key</a:t>
            </a:r>
            <a:r>
              <a:rPr lang="en-US" b="1" baseline="0" dirty="0">
                <a:effectLst/>
              </a:rPr>
              <a:t> words is fine.</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31</a:t>
            </a:fld>
            <a:endParaRPr lang="en-US" dirty="0"/>
          </a:p>
        </p:txBody>
      </p:sp>
    </p:spTree>
    <p:extLst>
      <p:ext uri="{BB962C8B-B14F-4D97-AF65-F5344CB8AC3E}">
        <p14:creationId xmlns:p14="http://schemas.microsoft.com/office/powerpoint/2010/main" val="796253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(Read the slide and the card)</a:t>
            </a:r>
          </a:p>
          <a:p>
            <a:r>
              <a:rPr lang="en-US" b="1" baseline="0" dirty="0"/>
              <a:t>How to use the card:</a:t>
            </a:r>
          </a:p>
          <a:p>
            <a:pPr marL="171450" indent="-171450">
              <a:buFont typeface="Arial"/>
              <a:buChar char="•"/>
            </a:pPr>
            <a:r>
              <a:rPr lang="en-US" sz="1200" b="1" kern="1200" dirty="0">
                <a:solidFill>
                  <a:schemeClr val="tx1"/>
                </a:solidFill>
                <a:effectLst/>
                <a:latin typeface="+mn-lt"/>
                <a:ea typeface="+mn-ea"/>
                <a:cs typeface="+mn-cs"/>
              </a:rPr>
              <a:t>After Round 1: Instructor asks</a:t>
            </a:r>
            <a:r>
              <a:rPr lang="en-US" sz="1200" b="1" kern="1200" baseline="0" dirty="0">
                <a:solidFill>
                  <a:schemeClr val="tx1"/>
                </a:solidFill>
                <a:effectLst/>
                <a:latin typeface="+mn-lt"/>
                <a:ea typeface="+mn-ea"/>
                <a:cs typeface="+mn-cs"/>
              </a:rPr>
              <a:t> one team all </a:t>
            </a:r>
            <a:r>
              <a:rPr lang="en-US" sz="1200" b="1" kern="1200" dirty="0">
                <a:solidFill>
                  <a:schemeClr val="tx1"/>
                </a:solidFill>
                <a:effectLst/>
                <a:latin typeface="+mn-lt"/>
                <a:ea typeface="+mn-ea"/>
                <a:cs typeface="+mn-cs"/>
              </a:rPr>
              <a:t>the Reflection Questions (always read the card exactly).  Have all participants read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along with their cards.</a:t>
            </a:r>
          </a:p>
          <a:p>
            <a:pPr marL="171450" indent="-171450">
              <a:buFont typeface="Arial"/>
              <a:buChar char="•"/>
            </a:pPr>
            <a:r>
              <a:rPr lang="en-US" sz="1200" b="1" kern="1200" dirty="0">
                <a:solidFill>
                  <a:schemeClr val="tx1"/>
                </a:solidFill>
                <a:effectLst/>
                <a:latin typeface="+mn-lt"/>
                <a:ea typeface="+mn-ea"/>
                <a:cs typeface="+mn-cs"/>
              </a:rPr>
              <a:t>Remaining</a:t>
            </a:r>
            <a:r>
              <a:rPr lang="en-US" sz="1200" b="1" kern="1200" baseline="0" dirty="0">
                <a:solidFill>
                  <a:schemeClr val="tx1"/>
                </a:solidFill>
                <a:effectLst/>
                <a:latin typeface="+mn-lt"/>
                <a:ea typeface="+mn-ea"/>
                <a:cs typeface="+mn-cs"/>
              </a:rPr>
              <a:t> Rounds: </a:t>
            </a:r>
            <a:r>
              <a:rPr lang="en-US" sz="1200" b="1" kern="1200" dirty="0">
                <a:solidFill>
                  <a:schemeClr val="tx1"/>
                </a:solidFill>
                <a:effectLst/>
                <a:latin typeface="+mn-lt"/>
                <a:ea typeface="+mn-ea"/>
                <a:cs typeface="+mn-cs"/>
              </a:rPr>
              <a:t>Have a person from one team ask the Reflection Questions of another team.</a:t>
            </a:r>
            <a:r>
              <a:rPr lang="en-US" sz="1200" b="1" kern="1200" baseline="0" dirty="0">
                <a:solidFill>
                  <a:schemeClr val="tx1"/>
                </a:solidFill>
                <a:effectLst/>
                <a:latin typeface="+mn-lt"/>
                <a:ea typeface="+mn-ea"/>
                <a:cs typeface="+mn-cs"/>
              </a:rPr>
              <a:t>  Rotate this task from round to round.</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The respondent should </a:t>
            </a:r>
            <a:r>
              <a:rPr lang="en-US" sz="1200" b="1" u="sng" kern="1200" dirty="0">
                <a:solidFill>
                  <a:schemeClr val="tx1"/>
                </a:solidFill>
                <a:effectLst/>
                <a:latin typeface="+mn-lt"/>
                <a:ea typeface="+mn-ea"/>
                <a:cs typeface="+mn-cs"/>
              </a:rPr>
              <a:t>read</a:t>
            </a:r>
            <a:r>
              <a:rPr lang="en-US" sz="1200" b="1" kern="1200" dirty="0">
                <a:solidFill>
                  <a:schemeClr val="tx1"/>
                </a:solidFill>
                <a:effectLst/>
                <a:latin typeface="+mn-lt"/>
                <a:ea typeface="+mn-ea"/>
                <a:cs typeface="+mn-cs"/>
              </a:rPr>
              <a:t> from their 'Experimenting' form (a) what the team planned to test in their last experiment, (b) the change in time and (c) what they plan to test in their next experiment.</a:t>
            </a:r>
          </a:p>
        </p:txBody>
      </p:sp>
      <p:sp>
        <p:nvSpPr>
          <p:cNvPr id="4" name="Slide Number Placeholder 3"/>
          <p:cNvSpPr>
            <a:spLocks noGrp="1"/>
          </p:cNvSpPr>
          <p:nvPr>
            <p:ph type="sldNum" sz="quarter" idx="10"/>
          </p:nvPr>
        </p:nvSpPr>
        <p:spPr/>
        <p:txBody>
          <a:bodyPr/>
          <a:lstStyle/>
          <a:p>
            <a:fld id="{C7B0F16F-5B0E-AA45-B676-6DB3E10BA1D7}" type="slidenum">
              <a:rPr lang="en-US"/>
              <a:pPr/>
              <a:t>33</a:t>
            </a:fld>
            <a:endParaRPr lang="en-US" dirty="0"/>
          </a:p>
        </p:txBody>
      </p:sp>
    </p:spTree>
    <p:extLst>
      <p:ext uri="{BB962C8B-B14F-4D97-AF65-F5344CB8AC3E}">
        <p14:creationId xmlns:p14="http://schemas.microsoft.com/office/powerpoint/2010/main" val="3114322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THIS IS THE “TOGGLE” SLIDE. AFTER REFLECTING ON THE LAST EXPERIMENT COME BACK TO THIS SLIDE FOR THE NEXT EXPERIMENT.</a:t>
            </a:r>
            <a:endParaRPr lang="en-US" sz="1200" b="1" kern="1200" dirty="0">
              <a:solidFill>
                <a:schemeClr val="tx1"/>
              </a:solidFill>
              <a:effectLst/>
              <a:latin typeface="+mn-lt"/>
              <a:ea typeface="+mn-ea"/>
              <a:cs typeface="+mn-cs"/>
            </a:endParaRPr>
          </a:p>
          <a:p>
            <a:r>
              <a:rPr lang="en-US" b="1" dirty="0"/>
              <a:t>(This resets the timer and reminds</a:t>
            </a:r>
            <a:r>
              <a:rPr lang="en-US" b="1" baseline="0" dirty="0"/>
              <a:t> the teams of the sequence</a:t>
            </a:r>
            <a:r>
              <a:rPr lang="en-US" b="1" dirty="0"/>
              <a:t>)</a:t>
            </a:r>
          </a:p>
          <a:p>
            <a:r>
              <a:rPr lang="en-US" sz="1200" b="1" kern="1200" dirty="0">
                <a:solidFill>
                  <a:schemeClr val="tx1"/>
                </a:solidFill>
                <a:effectLst/>
                <a:latin typeface="+mn-lt"/>
                <a:ea typeface="+mn-ea"/>
                <a:cs typeface="+mn-cs"/>
              </a:rPr>
              <a:t>Have the teams get into START position.</a:t>
            </a:r>
          </a:p>
          <a:p>
            <a:r>
              <a:rPr lang="en-US" sz="1200" b="1" kern="1200" dirty="0">
                <a:solidFill>
                  <a:schemeClr val="tx1"/>
                </a:solidFill>
                <a:effectLst/>
                <a:latin typeface="+mn-lt"/>
                <a:ea typeface="+mn-ea"/>
                <a:cs typeface="+mn-cs"/>
              </a:rPr>
              <a:t>Initiate the 3-minute timer by going to the next slide as you call out, </a:t>
            </a:r>
            <a:r>
              <a:rPr lang="en-US" sz="1200" b="1" i="1" kern="1200" dirty="0">
                <a:solidFill>
                  <a:schemeClr val="tx1"/>
                </a:solidFill>
                <a:effectLst/>
                <a:latin typeface="+mn-lt"/>
                <a:ea typeface="+mn-ea"/>
                <a:cs typeface="+mn-cs"/>
              </a:rPr>
              <a:t>"Start!"</a:t>
            </a:r>
          </a:p>
          <a:p>
            <a:r>
              <a:rPr lang="en-US" sz="1200" b="1" kern="1200" dirty="0">
                <a:solidFill>
                  <a:schemeClr val="tx1"/>
                </a:solidFill>
                <a:effectLst/>
                <a:latin typeface="+mn-lt"/>
                <a:ea typeface="+mn-ea"/>
                <a:cs typeface="+mn-cs"/>
              </a:rPr>
              <a:t>Do</a:t>
            </a:r>
            <a:r>
              <a:rPr lang="en-US" sz="1200" b="1" kern="1200" baseline="0" dirty="0">
                <a:solidFill>
                  <a:schemeClr val="tx1"/>
                </a:solidFill>
                <a:effectLst/>
                <a:latin typeface="+mn-lt"/>
                <a:ea typeface="+mn-ea"/>
                <a:cs typeface="+mn-cs"/>
              </a:rPr>
              <a:t> five (5) experimenting rounds if possible. Four (4) rounds is also OK.</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34</a:t>
            </a:fld>
            <a:endParaRPr lang="en-US" dirty="0"/>
          </a:p>
        </p:txBody>
      </p:sp>
    </p:spTree>
    <p:extLst>
      <p:ext uri="{BB962C8B-B14F-4D97-AF65-F5344CB8AC3E}">
        <p14:creationId xmlns:p14="http://schemas.microsoft.com/office/powerpoint/2010/main" val="378346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B0F16F-5B0E-AA45-B676-6DB3E10BA1D7}" type="slidenum">
              <a:rPr lang="en-US"/>
              <a:pPr/>
              <a:t>35</a:t>
            </a:fld>
            <a:endParaRPr lang="en-US"/>
          </a:p>
        </p:txBody>
      </p:sp>
    </p:spTree>
    <p:extLst>
      <p:ext uri="{BB962C8B-B14F-4D97-AF65-F5344CB8AC3E}">
        <p14:creationId xmlns:p14="http://schemas.microsoft.com/office/powerpoint/2010/main" val="1907053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(Read the slide and the card)  </a:t>
            </a:r>
            <a:r>
              <a:rPr lang="en-US" b="1" baseline="0" dirty="0">
                <a:solidFill>
                  <a:srgbClr val="FF0000"/>
                </a:solidFill>
              </a:rPr>
              <a:t>AFTER THE REFLECTION JUMP BACK TO THE “TOGGLE SLIDE” FOR THE NEXT EXPERIMENTING ROUND</a:t>
            </a:r>
          </a:p>
          <a:p>
            <a:r>
              <a:rPr lang="en-US" b="1" baseline="0" dirty="0"/>
              <a:t>How to use the card:</a:t>
            </a:r>
          </a:p>
          <a:p>
            <a:pPr marL="171450" indent="-171450">
              <a:buFont typeface="Arial"/>
              <a:buChar char="•"/>
            </a:pPr>
            <a:r>
              <a:rPr lang="en-US" sz="1200" b="1" kern="1200" dirty="0">
                <a:solidFill>
                  <a:schemeClr val="tx1"/>
                </a:solidFill>
                <a:effectLst/>
                <a:latin typeface="+mn-lt"/>
                <a:ea typeface="+mn-ea"/>
                <a:cs typeface="+mn-cs"/>
              </a:rPr>
              <a:t>After Round 1: Instructor asks</a:t>
            </a:r>
            <a:r>
              <a:rPr lang="en-US" sz="1200" b="1" kern="1200" baseline="0" dirty="0">
                <a:solidFill>
                  <a:schemeClr val="tx1"/>
                </a:solidFill>
                <a:effectLst/>
                <a:latin typeface="+mn-lt"/>
                <a:ea typeface="+mn-ea"/>
                <a:cs typeface="+mn-cs"/>
              </a:rPr>
              <a:t> one team all </a:t>
            </a:r>
            <a:r>
              <a:rPr lang="en-US" sz="1200" b="1" kern="1200" dirty="0">
                <a:solidFill>
                  <a:schemeClr val="tx1"/>
                </a:solidFill>
                <a:effectLst/>
                <a:latin typeface="+mn-lt"/>
                <a:ea typeface="+mn-ea"/>
                <a:cs typeface="+mn-cs"/>
              </a:rPr>
              <a:t>the Reflection Questions (always read the card exactly).  Have all participants read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along with their cards.</a:t>
            </a:r>
          </a:p>
          <a:p>
            <a:pPr marL="171450" indent="-171450">
              <a:buFont typeface="Arial"/>
              <a:buChar char="•"/>
            </a:pPr>
            <a:r>
              <a:rPr lang="en-US" sz="1200" b="1" kern="1200" dirty="0">
                <a:solidFill>
                  <a:schemeClr val="tx1"/>
                </a:solidFill>
                <a:effectLst/>
                <a:latin typeface="+mn-lt"/>
                <a:ea typeface="+mn-ea"/>
                <a:cs typeface="+mn-cs"/>
              </a:rPr>
              <a:t>Remaining</a:t>
            </a:r>
            <a:r>
              <a:rPr lang="en-US" sz="1200" b="1" kern="1200" baseline="0" dirty="0">
                <a:solidFill>
                  <a:schemeClr val="tx1"/>
                </a:solidFill>
                <a:effectLst/>
                <a:latin typeface="+mn-lt"/>
                <a:ea typeface="+mn-ea"/>
                <a:cs typeface="+mn-cs"/>
              </a:rPr>
              <a:t> Rounds: </a:t>
            </a:r>
            <a:r>
              <a:rPr lang="en-US" sz="1200" b="1" kern="1200" dirty="0">
                <a:solidFill>
                  <a:schemeClr val="tx1"/>
                </a:solidFill>
                <a:effectLst/>
                <a:latin typeface="+mn-lt"/>
                <a:ea typeface="+mn-ea"/>
                <a:cs typeface="+mn-cs"/>
              </a:rPr>
              <a:t>Have a person from one team ask the Reflection Questions of another team.</a:t>
            </a:r>
            <a:r>
              <a:rPr lang="en-US" sz="1200" b="1" kern="1200" baseline="0" dirty="0">
                <a:solidFill>
                  <a:schemeClr val="tx1"/>
                </a:solidFill>
                <a:effectLst/>
                <a:latin typeface="+mn-lt"/>
                <a:ea typeface="+mn-ea"/>
                <a:cs typeface="+mn-cs"/>
              </a:rPr>
              <a:t>  Rotate this task from round to round.</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The respondent should </a:t>
            </a:r>
            <a:r>
              <a:rPr lang="en-US" sz="1200" b="1" u="sng" kern="1200" dirty="0">
                <a:solidFill>
                  <a:schemeClr val="tx1"/>
                </a:solidFill>
                <a:effectLst/>
                <a:latin typeface="+mn-lt"/>
                <a:ea typeface="+mn-ea"/>
                <a:cs typeface="+mn-cs"/>
              </a:rPr>
              <a:t>read</a:t>
            </a:r>
            <a:r>
              <a:rPr lang="en-US" sz="1200" b="1" kern="1200" dirty="0">
                <a:solidFill>
                  <a:schemeClr val="tx1"/>
                </a:solidFill>
                <a:effectLst/>
                <a:latin typeface="+mn-lt"/>
                <a:ea typeface="+mn-ea"/>
                <a:cs typeface="+mn-cs"/>
              </a:rPr>
              <a:t> from their 'Experimenting' form (a) what the team planned to test in their last experiment, (b) the change in time and (c) what they plan to test in their next experiment.</a:t>
            </a:r>
          </a:p>
        </p:txBody>
      </p:sp>
      <p:sp>
        <p:nvSpPr>
          <p:cNvPr id="4" name="Slide Number Placeholder 3"/>
          <p:cNvSpPr>
            <a:spLocks noGrp="1"/>
          </p:cNvSpPr>
          <p:nvPr>
            <p:ph type="sldNum" sz="quarter" idx="10"/>
          </p:nvPr>
        </p:nvSpPr>
        <p:spPr/>
        <p:txBody>
          <a:bodyPr/>
          <a:lstStyle/>
          <a:p>
            <a:fld id="{C7B0F16F-5B0E-AA45-B676-6DB3E10BA1D7}" type="slidenum">
              <a:rPr lang="en-US"/>
              <a:pPr/>
              <a:t>36</a:t>
            </a:fld>
            <a:endParaRPr lang="en-US" dirty="0"/>
          </a:p>
        </p:txBody>
      </p:sp>
    </p:spTree>
    <p:extLst>
      <p:ext uri="{BB962C8B-B14F-4D97-AF65-F5344CB8AC3E}">
        <p14:creationId xmlns:p14="http://schemas.microsoft.com/office/powerpoint/2010/main" val="881936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6986" rtl="0" eaLnBrk="1" fontAlgn="auto" latinLnBrk="0" hangingPunct="1">
              <a:lnSpc>
                <a:spcPct val="100000"/>
              </a:lnSpc>
              <a:spcBef>
                <a:spcPts val="0"/>
              </a:spcBef>
              <a:spcAft>
                <a:spcPts val="0"/>
              </a:spcAft>
              <a:buClrTx/>
              <a:buSzTx/>
              <a:buFontTx/>
              <a:buNone/>
              <a:tabLst/>
              <a:defRPr/>
            </a:pPr>
            <a:r>
              <a:rPr lang="en-US" b="1" baseline="0" dirty="0"/>
              <a:t>If there is not enough time left you can do this DEBRIEF at the start of the next class period. The third point is a lead-in to the KiC-2 exercise.</a:t>
            </a:r>
            <a:endParaRPr lang="en-US" b="1" dirty="0"/>
          </a:p>
          <a:p>
            <a:pPr lvl="0"/>
            <a:r>
              <a:rPr lang="en-US" sz="1200" b="1" kern="1200" dirty="0">
                <a:solidFill>
                  <a:schemeClr val="tx1"/>
                </a:solidFill>
                <a:effectLst/>
                <a:latin typeface="+mn-lt"/>
                <a:ea typeface="+mn-ea"/>
                <a:cs typeface="+mn-cs"/>
              </a:rPr>
              <a:t>(1)</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ASK: Ask the students to name the four steps of the Improvement Kata.</a:t>
            </a:r>
          </a:p>
          <a:p>
            <a:pPr marL="0" marR="0" lvl="0" indent="0" algn="l" defTabSz="4569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 DISCUSS. Use the puzzle experience to discuss (a) how ideas are predictions that need to be tested, and (b) how we often learn useful things when we test an idea, even if the idea doesn't work.</a:t>
            </a:r>
          </a:p>
          <a:p>
            <a:r>
              <a:rPr lang="en-US" sz="1200" b="1" kern="1200" dirty="0">
                <a:solidFill>
                  <a:schemeClr val="tx1"/>
                </a:solidFill>
                <a:effectLst/>
                <a:latin typeface="+mn-lt"/>
                <a:ea typeface="+mn-ea"/>
                <a:cs typeface="+mn-cs"/>
              </a:rPr>
              <a:t>(3) ASK. Try to get the students to discuss ‘how’ they approached the challenge and how they worked together, rather than just solutions they came up with.</a:t>
            </a:r>
          </a:p>
          <a:p>
            <a:r>
              <a:rPr lang="en-US" sz="1200" b="1" kern="1200" dirty="0">
                <a:solidFill>
                  <a:schemeClr val="tx1"/>
                </a:solidFill>
                <a:effectLst/>
                <a:latin typeface="+mn-lt"/>
                <a:ea typeface="+mn-ea"/>
                <a:cs typeface="+mn-cs"/>
              </a:rPr>
              <a:t>(4) ASK. You’re looking to bring up two unscientific shortcuts: (1) Collecting only one data point before deciding what to change. (2) Changing more than one variable at a time, which makes it hard to see cause &amp; effect. [These issues are used as teaching points in the KiC-2 exercise.]</a:t>
            </a:r>
          </a:p>
        </p:txBody>
      </p:sp>
      <p:sp>
        <p:nvSpPr>
          <p:cNvPr id="4" name="Slide Number Placeholder 3"/>
          <p:cNvSpPr>
            <a:spLocks noGrp="1"/>
          </p:cNvSpPr>
          <p:nvPr>
            <p:ph type="sldNum" sz="quarter" idx="10"/>
          </p:nvPr>
        </p:nvSpPr>
        <p:spPr/>
        <p:txBody>
          <a:bodyPr/>
          <a:lstStyle/>
          <a:p>
            <a:fld id="{C7B0F16F-5B0E-AA45-B676-6DB3E10BA1D7}" type="slidenum">
              <a:rPr lang="en-US"/>
              <a:pPr/>
              <a:t>37</a:t>
            </a:fld>
            <a:endParaRPr lang="en-US" dirty="0"/>
          </a:p>
        </p:txBody>
      </p:sp>
    </p:spTree>
    <p:extLst>
      <p:ext uri="{BB962C8B-B14F-4D97-AF65-F5344CB8AC3E}">
        <p14:creationId xmlns:p14="http://schemas.microsoft.com/office/powerpoint/2010/main" val="1465600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Point out the Improvement Kata pattern on the back of their </a:t>
            </a:r>
            <a:r>
              <a:rPr lang="en-US" b="1" baseline="0" dirty="0"/>
              <a:t>card, for students to keep as a reference.</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38</a:t>
            </a:fld>
            <a:endParaRPr lang="en-US" dirty="0"/>
          </a:p>
        </p:txBody>
      </p:sp>
    </p:spTree>
    <p:extLst>
      <p:ext uri="{BB962C8B-B14F-4D97-AF65-F5344CB8AC3E}">
        <p14:creationId xmlns:p14="http://schemas.microsoft.com/office/powerpoint/2010/main" val="156675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39</a:t>
            </a:fld>
            <a:endParaRPr lang="en-US" dirty="0"/>
          </a:p>
        </p:txBody>
      </p:sp>
    </p:spTree>
    <p:extLst>
      <p:ext uri="{BB962C8B-B14F-4D97-AF65-F5344CB8AC3E}">
        <p14:creationId xmlns:p14="http://schemas.microsoft.com/office/powerpoint/2010/main" val="300334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extra timer. If you prefer to run 2.5-minute experimenting rounds, instead of 3-minute rounds, replace the 3-minute timer slide with this slide.</a:t>
            </a:r>
          </a:p>
        </p:txBody>
      </p:sp>
      <p:sp>
        <p:nvSpPr>
          <p:cNvPr id="4" name="Slide Number Placeholder 3"/>
          <p:cNvSpPr>
            <a:spLocks noGrp="1"/>
          </p:cNvSpPr>
          <p:nvPr>
            <p:ph type="sldNum" sz="quarter" idx="10"/>
          </p:nvPr>
        </p:nvSpPr>
        <p:spPr/>
        <p:txBody>
          <a:bodyPr/>
          <a:lstStyle/>
          <a:p>
            <a:fld id="{C7B0F16F-5B0E-AA45-B676-6DB3E10BA1D7}" type="slidenum">
              <a:rPr lang="en-US"/>
              <a:pPr/>
              <a:t>40</a:t>
            </a:fld>
            <a:endParaRPr lang="en-US" dirty="0"/>
          </a:p>
        </p:txBody>
      </p:sp>
    </p:spTree>
    <p:extLst>
      <p:ext uri="{BB962C8B-B14F-4D97-AF65-F5344CB8AC3E}">
        <p14:creationId xmlns:p14="http://schemas.microsoft.com/office/powerpoint/2010/main" val="345003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4</a:t>
            </a:fld>
            <a:endParaRPr lang="en-US" dirty="0"/>
          </a:p>
        </p:txBody>
      </p:sp>
    </p:spTree>
    <p:extLst>
      <p:ext uri="{BB962C8B-B14F-4D97-AF65-F5344CB8AC3E}">
        <p14:creationId xmlns:p14="http://schemas.microsoft.com/office/powerpoint/2010/main" val="81554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5</a:t>
            </a:fld>
            <a:endParaRPr lang="en-US" dirty="0"/>
          </a:p>
        </p:txBody>
      </p:sp>
    </p:spTree>
    <p:extLst>
      <p:ext uri="{BB962C8B-B14F-4D97-AF65-F5344CB8AC3E}">
        <p14:creationId xmlns:p14="http://schemas.microsoft.com/office/powerpoint/2010/main" val="218693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400" b="1" i="1" kern="1200" dirty="0">
                <a:solidFill>
                  <a:srgbClr val="FF0000"/>
                </a:solidFill>
                <a:effectLst/>
                <a:latin typeface="+mn-lt"/>
                <a:ea typeface="+mn-ea"/>
                <a:cs typeface="+mn-cs"/>
              </a:rPr>
              <a:t>"Today we're</a:t>
            </a:r>
            <a:r>
              <a:rPr lang="en-US" sz="1400" b="1" i="1" kern="1200" baseline="0" dirty="0">
                <a:solidFill>
                  <a:srgbClr val="FF0000"/>
                </a:solidFill>
                <a:effectLst/>
                <a:latin typeface="+mn-lt"/>
                <a:ea typeface="+mn-ea"/>
                <a:cs typeface="+mn-cs"/>
              </a:rPr>
              <a:t> going to practice a Kata for scientific thinking."</a:t>
            </a:r>
          </a:p>
          <a:p>
            <a:pPr marL="171450" indent="-171450">
              <a:buFont typeface="Arial"/>
              <a:buChar char="•"/>
            </a:pPr>
            <a:r>
              <a:rPr lang="en-US" sz="1400" b="1" i="0" kern="1200" dirty="0">
                <a:solidFill>
                  <a:schemeClr val="tx1"/>
                </a:solidFill>
                <a:effectLst/>
                <a:latin typeface="+mn-lt"/>
                <a:ea typeface="+mn-ea"/>
                <a:cs typeface="+mn-cs"/>
              </a:rPr>
              <a:t>Ask the students: </a:t>
            </a:r>
            <a:r>
              <a:rPr lang="en-US" sz="1400" b="1" i="1" kern="1200" dirty="0">
                <a:solidFill>
                  <a:schemeClr val="tx1"/>
                </a:solidFill>
                <a:effectLst/>
                <a:latin typeface="+mn-lt"/>
                <a:ea typeface="+mn-ea"/>
                <a:cs typeface="+mn-cs"/>
              </a:rPr>
              <a:t>"Does anyone know what a "Kata" is?"</a:t>
            </a:r>
          </a:p>
          <a:p>
            <a:pPr marL="0" indent="0">
              <a:buFont typeface="Arial"/>
              <a:buNone/>
            </a:pPr>
            <a:r>
              <a:rPr lang="en-US" sz="1400" b="1" i="1" kern="1200" dirty="0">
                <a:solidFill>
                  <a:schemeClr val="tx1"/>
                </a:solidFill>
                <a:effectLst/>
                <a:latin typeface="+mn-lt"/>
                <a:ea typeface="+mn-ea"/>
                <a:cs typeface="+mn-cs"/>
                <a:sym typeface="Wingdings"/>
              </a:rPr>
              <a:t> (A d</a:t>
            </a:r>
            <a:r>
              <a:rPr lang="en-US" sz="1400" b="1" i="1" kern="1200" dirty="0">
                <a:solidFill>
                  <a:schemeClr val="tx1"/>
                </a:solidFill>
                <a:effectLst/>
                <a:latin typeface="+mn-lt"/>
                <a:ea typeface="+mn-ea"/>
                <a:cs typeface="+mn-cs"/>
              </a:rPr>
              <a:t>efinition</a:t>
            </a:r>
            <a:r>
              <a:rPr lang="en-US" sz="1400" b="1" i="1" kern="1200" baseline="0" dirty="0">
                <a:solidFill>
                  <a:schemeClr val="tx1"/>
                </a:solidFill>
                <a:effectLst/>
                <a:latin typeface="+mn-lt"/>
                <a:ea typeface="+mn-ea"/>
                <a:cs typeface="+mn-cs"/>
              </a:rPr>
              <a:t> is on the next slide)</a:t>
            </a:r>
            <a:endParaRPr lang="en-US" sz="14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a:pPr/>
              <a:t>6</a:t>
            </a:fld>
            <a:endParaRPr lang="en-US" dirty="0"/>
          </a:p>
        </p:txBody>
      </p:sp>
    </p:spTree>
    <p:extLst>
      <p:ext uri="{BB962C8B-B14F-4D97-AF65-F5344CB8AC3E}">
        <p14:creationId xmlns:p14="http://schemas.microsoft.com/office/powerpoint/2010/main" val="215315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the definition</a:t>
            </a:r>
            <a:r>
              <a:rPr lang="en-US" sz="1200" b="1" kern="1200" baseline="0" dirty="0">
                <a:solidFill>
                  <a:schemeClr val="tx1"/>
                </a:solidFill>
                <a:effectLst/>
                <a:latin typeface="+mn-lt"/>
                <a:ea typeface="+mn-ea"/>
                <a:cs typeface="+mn-cs"/>
              </a:rPr>
              <a:t> on the slide)</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Give some examples from daily life (eg., from music and sports):</a:t>
            </a:r>
          </a:p>
          <a:p>
            <a:pPr marL="628596" lvl="1" indent="-171450">
              <a:buFont typeface="Wingdings" charset="2"/>
              <a:buChar char="Ø"/>
            </a:pPr>
            <a:r>
              <a:rPr lang="en-US" sz="1200" b="1" kern="1200" dirty="0">
                <a:solidFill>
                  <a:schemeClr val="tx1"/>
                </a:solidFill>
                <a:effectLst/>
                <a:latin typeface="+mn-lt"/>
                <a:ea typeface="+mn-ea"/>
                <a:cs typeface="+mn-cs"/>
              </a:rPr>
              <a:t>Playing musical scales</a:t>
            </a:r>
          </a:p>
          <a:p>
            <a:pPr marL="628596" lvl="1" indent="-171450">
              <a:buFont typeface="Wingdings" charset="2"/>
              <a:buChar char="Ø"/>
            </a:pPr>
            <a:r>
              <a:rPr lang="en-US" sz="1200" b="1" kern="1200" dirty="0">
                <a:solidFill>
                  <a:schemeClr val="tx1"/>
                </a:solidFill>
                <a:effectLst/>
                <a:latin typeface="+mn-lt"/>
                <a:ea typeface="+mn-ea"/>
                <a:cs typeface="+mn-cs"/>
              </a:rPr>
              <a:t>Practicing your swing or kick</a:t>
            </a:r>
            <a:endParaRPr lang="en-US" sz="1200" b="1" kern="1200" baseline="0" dirty="0">
              <a:solidFill>
                <a:schemeClr val="tx1"/>
              </a:solidFill>
              <a:effectLst/>
              <a:latin typeface="+mn-lt"/>
              <a:ea typeface="+mn-ea"/>
              <a:cs typeface="+mn-cs"/>
            </a:endParaRP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a:pPr/>
              <a:t>7</a:t>
            </a:fld>
            <a:endParaRPr lang="en-US" dirty="0"/>
          </a:p>
        </p:txBody>
      </p:sp>
    </p:spTree>
    <p:extLst>
      <p:ext uri="{BB962C8B-B14F-4D97-AF65-F5344CB8AC3E}">
        <p14:creationId xmlns:p14="http://schemas.microsoft.com/office/powerpoint/2010/main" val="230076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fld id="{C7B0F16F-5B0E-AA45-B676-6DB3E10BA1D7}" type="slidenum">
              <a:rPr/>
              <a:pPr/>
              <a:t>8</a:t>
            </a:fld>
            <a:endParaRPr lang="en-US" dirty="0"/>
          </a:p>
        </p:txBody>
      </p:sp>
    </p:spTree>
    <p:extLst>
      <p:ext uri="{BB962C8B-B14F-4D97-AF65-F5344CB8AC3E}">
        <p14:creationId xmlns:p14="http://schemas.microsoft.com/office/powerpoint/2010/main" val="1576709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through the Four</a:t>
            </a:r>
            <a:r>
              <a:rPr lang="en-US" sz="1200" b="1" kern="1200" baseline="0" dirty="0">
                <a:solidFill>
                  <a:schemeClr val="tx1"/>
                </a:solidFill>
                <a:effectLst/>
                <a:latin typeface="+mn-lt"/>
                <a:ea typeface="+mn-ea"/>
                <a:cs typeface="+mn-cs"/>
              </a:rPr>
              <a:t> S</a:t>
            </a:r>
            <a:r>
              <a:rPr lang="en-US" sz="1200" b="1" kern="1200" dirty="0">
                <a:solidFill>
                  <a:schemeClr val="tx1"/>
                </a:solidFill>
                <a:effectLst/>
                <a:latin typeface="+mn-lt"/>
                <a:ea typeface="+mn-ea"/>
                <a:cs typeface="+mn-cs"/>
              </a:rPr>
              <a:t>teps of the Improvement Kata pattern, in the numerical order shown.</a:t>
            </a:r>
          </a:p>
          <a:p>
            <a:pPr marL="171450" indent="-171450">
              <a:buFont typeface="Arial"/>
              <a:buChar char="•"/>
            </a:pPr>
            <a:r>
              <a:rPr lang="en-US" sz="1200" b="1" kern="1200" dirty="0">
                <a:solidFill>
                  <a:schemeClr val="tx1"/>
                </a:solidFill>
                <a:effectLst/>
                <a:latin typeface="+mn-lt"/>
                <a:ea typeface="+mn-ea"/>
                <a:cs typeface="+mn-cs"/>
              </a:rPr>
              <a:t>Point to the corresponding</a:t>
            </a:r>
            <a:r>
              <a:rPr lang="en-US" sz="1200" b="1" kern="1200" baseline="0" dirty="0">
                <a:solidFill>
                  <a:schemeClr val="tx1"/>
                </a:solidFill>
                <a:effectLst/>
                <a:latin typeface="+mn-lt"/>
                <a:ea typeface="+mn-ea"/>
                <a:cs typeface="+mn-cs"/>
              </a:rPr>
              <a:t> POSTER or drawing in the room</a:t>
            </a:r>
            <a:r>
              <a:rPr lang="en-US" sz="1200" b="1"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7B0F16F-5B0E-AA45-B676-6DB3E10BA1D7}" type="slidenum">
              <a:rPr lang="en-US"/>
              <a:pPr/>
              <a:t>9</a:t>
            </a:fld>
            <a:endParaRPr lang="en-US" dirty="0"/>
          </a:p>
        </p:txBody>
      </p:sp>
    </p:spTree>
    <p:extLst>
      <p:ext uri="{BB962C8B-B14F-4D97-AF65-F5344CB8AC3E}">
        <p14:creationId xmlns:p14="http://schemas.microsoft.com/office/powerpoint/2010/main" val="351911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C853FE64-B44E-2A4F-8B38-2B1CC7BF3C4B}" type="datetime1">
              <a:rPr lang="en-US"/>
              <a:pPr/>
              <a:t>11/7/19</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06126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B611B5F4-4059-1B49-AF01-BA9860BEE88E}" type="datetime1">
              <a:rPr lang="en-US"/>
              <a:pPr/>
              <a:t>11/7/19</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79297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B538DFD4-0B8B-2C4E-867D-A2E14DC8DD69}" type="datetime1">
              <a:rPr lang="en-US"/>
              <a:pPr/>
              <a:t>11/7/19</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06813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C72EF9FD-38C6-1F41-8240-00F95B924B68}" type="datetime1">
              <a:rPr lang="en-US"/>
              <a:pPr/>
              <a:t>11/7/19</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00967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74136B08-37A7-F943-873F-CA077C3BADD3}" type="datetime1">
              <a:rPr lang="en-US"/>
              <a:pPr/>
              <a:t>11/7/19</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85511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C0DDB7B4-4D2A-A849-8070-49919B35F005}" type="datetime1">
              <a:rPr lang="en-US"/>
              <a:pPr/>
              <a:t>11/7/19</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26889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lIns="91418" tIns="45709" rIns="91418" bIns="45709"/>
          <a:lstStyle/>
          <a:p>
            <a:fld id="{6DA30111-B7C6-DC40-97D6-4D90413527E6}" type="datetime1">
              <a:rPr lang="en-US"/>
              <a:pPr/>
              <a:t>11/7/19</a:t>
            </a:fld>
            <a:endParaRPr lang="en-US" dirty="0"/>
          </a:p>
        </p:txBody>
      </p:sp>
      <p:sp>
        <p:nvSpPr>
          <p:cNvPr id="8" name="Footer Placeholder 7"/>
          <p:cNvSpPr>
            <a:spLocks noGrp="1"/>
          </p:cNvSpPr>
          <p:nvPr>
            <p:ph type="ftr" sz="quarter" idx="11"/>
          </p:nvPr>
        </p:nvSpPr>
        <p:spPr/>
        <p:txBody>
          <a:bodyPr/>
          <a:lstStyle/>
          <a:p>
            <a:r>
              <a:rPr lang="en-US" dirty="0"/>
              <a:t>www.katatogrow.com</a:t>
            </a:r>
          </a:p>
        </p:txBody>
      </p:sp>
      <p:sp>
        <p:nvSpPr>
          <p:cNvPr id="9" name="Slide Number Placeholder 8"/>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78941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lIns="91418" tIns="45709" rIns="91418" bIns="45709"/>
          <a:lstStyle/>
          <a:p>
            <a:fld id="{79912E92-9270-9748-9EDC-29F127E1DB98}" type="datetime1">
              <a:rPr lang="en-US"/>
              <a:pPr/>
              <a:t>11/7/19</a:t>
            </a:fld>
            <a:endParaRPr lang="en-US" dirty="0"/>
          </a:p>
        </p:txBody>
      </p:sp>
      <p:sp>
        <p:nvSpPr>
          <p:cNvPr id="4" name="Footer Placeholder 3"/>
          <p:cNvSpPr>
            <a:spLocks noGrp="1"/>
          </p:cNvSpPr>
          <p:nvPr>
            <p:ph type="ftr" sz="quarter" idx="11"/>
          </p:nvPr>
        </p:nvSpPr>
        <p:spPr/>
        <p:txBody>
          <a:bodyPr/>
          <a:lstStyle/>
          <a:p>
            <a:r>
              <a:rPr lang="en-US" dirty="0"/>
              <a:t>www.katatogrow.com</a:t>
            </a:r>
          </a:p>
        </p:txBody>
      </p:sp>
      <p:sp>
        <p:nvSpPr>
          <p:cNvPr id="5" name="Slide Number Placeholder 4"/>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232779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18" tIns="45709" rIns="91418" bIns="45709"/>
          <a:lstStyle/>
          <a:p>
            <a:fld id="{9805E360-3E4A-9C4D-AC7E-A589EFDE71D9}" type="datetime1">
              <a:rPr lang="en-US"/>
              <a:pPr/>
              <a:t>11/7/19</a:t>
            </a:fld>
            <a:endParaRPr lang="en-US" dirty="0"/>
          </a:p>
        </p:txBody>
      </p:sp>
      <p:sp>
        <p:nvSpPr>
          <p:cNvPr id="3" name="Footer Placeholder 2"/>
          <p:cNvSpPr>
            <a:spLocks noGrp="1"/>
          </p:cNvSpPr>
          <p:nvPr>
            <p:ph type="ftr" sz="quarter" idx="11"/>
          </p:nvPr>
        </p:nvSpPr>
        <p:spPr/>
        <p:txBody>
          <a:bodyPr/>
          <a:lstStyle/>
          <a:p>
            <a:r>
              <a:rPr lang="en-US" dirty="0"/>
              <a:t>www.katatogrow.com</a:t>
            </a:r>
          </a:p>
        </p:txBody>
      </p:sp>
      <p:sp>
        <p:nvSpPr>
          <p:cNvPr id="4" name="Slide Number Placeholder 3"/>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298666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5CCEC73A-DD5F-C648-96CC-D44BF291DAC4}" type="datetime1">
              <a:rPr lang="en-US"/>
              <a:pPr/>
              <a:t>11/7/19</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216603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A8EB55E9-77E0-0F45-A5F3-15009F09C930}" type="datetime1">
              <a:rPr lang="en-US"/>
              <a:pPr/>
              <a:t>11/7/19</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33305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4908" y="6490030"/>
            <a:ext cx="2895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r>
              <a:rPr lang="en-US" dirty="0"/>
              <a:t>www.katatogrow.com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74FBB46A-1311-7F4F-826D-C36ED3791E34}" type="slidenum">
              <a:rPr/>
              <a:pPr/>
              <a:t>‹#›</a:t>
            </a:fld>
            <a:endParaRPr lang="en-US" dirty="0"/>
          </a:p>
        </p:txBody>
      </p:sp>
    </p:spTree>
    <p:extLst>
      <p:ext uri="{BB962C8B-B14F-4D97-AF65-F5344CB8AC3E}">
        <p14:creationId xmlns:p14="http://schemas.microsoft.com/office/powerpoint/2010/main" val="3563451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6986"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456986" rtl="0" eaLnBrk="1" latinLnBrk="0" hangingPunct="1">
        <a:spcBef>
          <a:spcPct val="20000"/>
        </a:spcBef>
        <a:buFont typeface="Arial"/>
        <a:buChar char="•"/>
        <a:defRPr sz="3200" kern="1200">
          <a:solidFill>
            <a:schemeClr val="tx1"/>
          </a:solidFill>
          <a:latin typeface="+mn-lt"/>
          <a:ea typeface="+mn-ea"/>
          <a:cs typeface="+mn-cs"/>
        </a:defRPr>
      </a:lvl1pPr>
      <a:lvl2pPr marL="742602" indent="-285616" algn="l" defTabSz="456986" rtl="0" eaLnBrk="1" latinLnBrk="0" hangingPunct="1">
        <a:spcBef>
          <a:spcPct val="20000"/>
        </a:spcBef>
        <a:buFont typeface="Arial"/>
        <a:buChar char="–"/>
        <a:defRPr sz="2800" kern="1200">
          <a:solidFill>
            <a:schemeClr val="tx1"/>
          </a:solidFill>
          <a:latin typeface="+mn-lt"/>
          <a:ea typeface="+mn-ea"/>
          <a:cs typeface="+mn-cs"/>
        </a:defRPr>
      </a:lvl2pPr>
      <a:lvl3pPr marL="1142466" indent="-228492" algn="l" defTabSz="456986" rtl="0" eaLnBrk="1" latinLnBrk="0" hangingPunct="1">
        <a:spcBef>
          <a:spcPct val="20000"/>
        </a:spcBef>
        <a:buFont typeface="Arial"/>
        <a:buChar char="•"/>
        <a:defRPr sz="2400" kern="1200">
          <a:solidFill>
            <a:schemeClr val="tx1"/>
          </a:solidFill>
          <a:latin typeface="+mn-lt"/>
          <a:ea typeface="+mn-ea"/>
          <a:cs typeface="+mn-cs"/>
        </a:defRPr>
      </a:lvl3pPr>
      <a:lvl4pPr marL="1599451" indent="-228492" algn="l" defTabSz="456986" rtl="0" eaLnBrk="1" latinLnBrk="0" hangingPunct="1">
        <a:spcBef>
          <a:spcPct val="20000"/>
        </a:spcBef>
        <a:buFont typeface="Arial"/>
        <a:buChar char="–"/>
        <a:defRPr sz="2000" kern="1200">
          <a:solidFill>
            <a:schemeClr val="tx1"/>
          </a:solidFill>
          <a:latin typeface="+mn-lt"/>
          <a:ea typeface="+mn-ea"/>
          <a:cs typeface="+mn-cs"/>
        </a:defRPr>
      </a:lvl4pPr>
      <a:lvl5pPr marL="2056438" indent="-228492" algn="l" defTabSz="456986" rtl="0" eaLnBrk="1" latinLnBrk="0" hangingPunct="1">
        <a:spcBef>
          <a:spcPct val="20000"/>
        </a:spcBef>
        <a:buFont typeface="Arial"/>
        <a:buChar char="»"/>
        <a:defRPr sz="2000" kern="1200">
          <a:solidFill>
            <a:schemeClr val="tx1"/>
          </a:solidFill>
          <a:latin typeface="+mn-lt"/>
          <a:ea typeface="+mn-ea"/>
          <a:cs typeface="+mn-cs"/>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6.wd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F7443FC-C56D-5541-899B-A455AECB2301}"/>
              </a:ext>
            </a:extLst>
          </p:cNvPr>
          <p:cNvPicPr preferRelativeResize="0">
            <a:picLocks/>
          </p:cNvPicPr>
          <p:nvPr/>
        </p:nvPicPr>
        <p:blipFill>
          <a:blip r:embed="rId3"/>
          <a:stretch>
            <a:fillRect/>
          </a:stretch>
        </p:blipFill>
        <p:spPr>
          <a:xfrm>
            <a:off x="-2471" y="0"/>
            <a:ext cx="9144000" cy="6858000"/>
          </a:xfrm>
          <a:prstGeom prst="rect">
            <a:avLst/>
          </a:prstGeom>
        </p:spPr>
      </p:pic>
      <p:sp>
        <p:nvSpPr>
          <p:cNvPr id="3" name="TextBox 2">
            <a:extLst>
              <a:ext uri="{FF2B5EF4-FFF2-40B4-BE49-F238E27FC236}">
                <a16:creationId xmlns:a16="http://schemas.microsoft.com/office/drawing/2014/main" id="{89AE00AA-211B-AE48-85FF-4160515AEAC4}"/>
              </a:ext>
            </a:extLst>
          </p:cNvPr>
          <p:cNvSpPr txBox="1"/>
          <p:nvPr/>
        </p:nvSpPr>
        <p:spPr>
          <a:xfrm>
            <a:off x="0" y="185350"/>
            <a:ext cx="9144000" cy="1159676"/>
          </a:xfrm>
          <a:prstGeom prst="rect">
            <a:avLst/>
          </a:prstGeom>
          <a:noFill/>
        </p:spPr>
        <p:txBody>
          <a:bodyPr wrap="square" rtlCol="0">
            <a:spAutoFit/>
          </a:bodyPr>
          <a:lstStyle/>
          <a:p>
            <a:pPr algn="ctr">
              <a:lnSpc>
                <a:spcPct val="70000"/>
              </a:lnSpc>
            </a:pPr>
            <a:r>
              <a:rPr lang="en-US" sz="4800" b="1" dirty="0">
                <a:solidFill>
                  <a:schemeClr val="tx2"/>
                </a:solidFill>
              </a:rPr>
              <a:t>Welcome to the</a:t>
            </a:r>
          </a:p>
          <a:p>
            <a:pPr algn="ctr">
              <a:lnSpc>
                <a:spcPct val="70000"/>
              </a:lnSpc>
            </a:pPr>
            <a:r>
              <a:rPr lang="en-US" sz="4800" b="1" i="1" dirty="0">
                <a:solidFill>
                  <a:schemeClr val="tx2"/>
                </a:solidFill>
              </a:rPr>
              <a:t>Kata in the Classroom</a:t>
            </a:r>
            <a:r>
              <a:rPr lang="en-US" sz="4800" b="1" dirty="0">
                <a:solidFill>
                  <a:schemeClr val="tx2"/>
                </a:solidFill>
              </a:rPr>
              <a:t> 1 Exercise!</a:t>
            </a:r>
          </a:p>
        </p:txBody>
      </p:sp>
      <p:pic>
        <p:nvPicPr>
          <p:cNvPr id="15" name="Picture 14">
            <a:extLst>
              <a:ext uri="{FF2B5EF4-FFF2-40B4-BE49-F238E27FC236}">
                <a16:creationId xmlns:a16="http://schemas.microsoft.com/office/drawing/2014/main" id="{63DC5965-77B9-B349-B2A2-BD80A91C16BA}"/>
              </a:ext>
            </a:extLst>
          </p:cNvPr>
          <p:cNvPicPr>
            <a:picLocks noChangeAspect="1"/>
          </p:cNvPicPr>
          <p:nvPr/>
        </p:nvPicPr>
        <p:blipFill rotWithShape="1">
          <a:blip r:embed="rId4"/>
          <a:srcRect l="692" t="7032" r="692" b="11829"/>
          <a:stretch/>
        </p:blipFill>
        <p:spPr>
          <a:xfrm>
            <a:off x="1184925" y="2063580"/>
            <a:ext cx="6769207" cy="4175268"/>
          </a:xfrm>
          <a:prstGeom prst="rect">
            <a:avLst/>
          </a:prstGeom>
        </p:spPr>
      </p:pic>
      <p:sp>
        <p:nvSpPr>
          <p:cNvPr id="18" name="TextBox 17">
            <a:extLst>
              <a:ext uri="{FF2B5EF4-FFF2-40B4-BE49-F238E27FC236}">
                <a16:creationId xmlns:a16="http://schemas.microsoft.com/office/drawing/2014/main" id="{DD3AE6AC-4C65-794F-B655-5DBBF3846E54}"/>
              </a:ext>
            </a:extLst>
          </p:cNvPr>
          <p:cNvSpPr txBox="1"/>
          <p:nvPr/>
        </p:nvSpPr>
        <p:spPr>
          <a:xfrm>
            <a:off x="0" y="6311298"/>
            <a:ext cx="9144000" cy="400110"/>
          </a:xfrm>
          <a:prstGeom prst="rect">
            <a:avLst/>
          </a:prstGeom>
          <a:noFill/>
        </p:spPr>
        <p:txBody>
          <a:bodyPr wrap="square" rtlCol="0">
            <a:spAutoFit/>
          </a:bodyPr>
          <a:lstStyle/>
          <a:p>
            <a:pPr algn="ctr"/>
            <a:r>
              <a:rPr lang="en-US" sz="2000" b="1" dirty="0">
                <a:solidFill>
                  <a:schemeClr val="tx2"/>
                </a:solidFill>
              </a:rPr>
              <a:t>www.katatogrow.com</a:t>
            </a:r>
          </a:p>
        </p:txBody>
      </p:sp>
      <p:sp>
        <p:nvSpPr>
          <p:cNvPr id="19" name="TextBox 18">
            <a:extLst>
              <a:ext uri="{FF2B5EF4-FFF2-40B4-BE49-F238E27FC236}">
                <a16:creationId xmlns:a16="http://schemas.microsoft.com/office/drawing/2014/main" id="{33315897-F36B-D84B-B4E8-DF2131F147BA}"/>
              </a:ext>
            </a:extLst>
          </p:cNvPr>
          <p:cNvSpPr txBox="1"/>
          <p:nvPr/>
        </p:nvSpPr>
        <p:spPr>
          <a:xfrm>
            <a:off x="79084" y="6538881"/>
            <a:ext cx="1196134" cy="261610"/>
          </a:xfrm>
          <a:prstGeom prst="rect">
            <a:avLst/>
          </a:prstGeom>
          <a:noFill/>
        </p:spPr>
        <p:txBody>
          <a:bodyPr wrap="square" rtlCol="0">
            <a:spAutoFit/>
          </a:bodyPr>
          <a:lstStyle/>
          <a:p>
            <a:r>
              <a:rPr lang="en-US" sz="1100" dirty="0"/>
              <a:t>v6.7</a:t>
            </a:r>
          </a:p>
        </p:txBody>
      </p:sp>
      <p:sp>
        <p:nvSpPr>
          <p:cNvPr id="2" name="Rectangle 1">
            <a:extLst>
              <a:ext uri="{FF2B5EF4-FFF2-40B4-BE49-F238E27FC236}">
                <a16:creationId xmlns:a16="http://schemas.microsoft.com/office/drawing/2014/main" id="{414F16E8-4434-7240-82D0-CFBA5289FE32}"/>
              </a:ext>
            </a:extLst>
          </p:cNvPr>
          <p:cNvSpPr/>
          <p:nvPr/>
        </p:nvSpPr>
        <p:spPr>
          <a:xfrm>
            <a:off x="-2471" y="1229687"/>
            <a:ext cx="9144000" cy="828047"/>
          </a:xfrm>
          <a:prstGeom prst="rect">
            <a:avLst/>
          </a:prstGeom>
        </p:spPr>
        <p:txBody>
          <a:bodyPr wrap="square">
            <a:spAutoFit/>
          </a:bodyPr>
          <a:lstStyle/>
          <a:p>
            <a:pPr algn="ctr">
              <a:lnSpc>
                <a:spcPct val="85000"/>
              </a:lnSpc>
            </a:pPr>
            <a:r>
              <a:rPr lang="en-US" sz="2800" b="1" dirty="0"/>
              <a:t>An easy-to-run 50-minute classroom exercise that</a:t>
            </a:r>
          </a:p>
          <a:p>
            <a:pPr algn="ctr">
              <a:lnSpc>
                <a:spcPct val="85000"/>
              </a:lnSpc>
            </a:pPr>
            <a:r>
              <a:rPr lang="en-US" sz="2800" b="1" dirty="0"/>
              <a:t>helps you teach scientific thinking and adaptiveness </a:t>
            </a:r>
            <a:endParaRPr lang="en-US" sz="2800" b="1" i="1" dirty="0"/>
          </a:p>
        </p:txBody>
      </p:sp>
    </p:spTree>
    <p:extLst>
      <p:ext uri="{BB962C8B-B14F-4D97-AF65-F5344CB8AC3E}">
        <p14:creationId xmlns:p14="http://schemas.microsoft.com/office/powerpoint/2010/main" val="4192142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5095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4194145"/>
            <a:ext cx="603330" cy="1277471"/>
          </a:xfrm>
          <a:prstGeom prst="rect">
            <a:avLst/>
          </a:prstGeom>
          <a:noFill/>
          <a:ln>
            <a:noFill/>
          </a:ln>
        </p:spPr>
      </p:pic>
      <p:sp>
        <p:nvSpPr>
          <p:cNvPr id="89" name="Oval 88"/>
          <p:cNvSpPr>
            <a:spLocks/>
          </p:cNvSpPr>
          <p:nvPr/>
        </p:nvSpPr>
        <p:spPr>
          <a:xfrm>
            <a:off x="410309" y="49545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879116"/>
            <a:ext cx="2222647" cy="947148"/>
          </a:xfrm>
          <a:prstGeom prst="rect">
            <a:avLst/>
          </a:prstGeom>
          <a:noFill/>
        </p:spPr>
        <p:txBody>
          <a:bodyPr wrap="square" lIns="82012" tIns="41004" rIns="82012" bIns="41004" rtlCol="0">
            <a:spAutoFit/>
          </a:bodyPr>
          <a:lstStyle/>
          <a:p>
            <a:pPr>
              <a:lnSpc>
                <a:spcPct val="90000"/>
              </a:lnSpc>
            </a:pPr>
            <a:r>
              <a:rPr lang="en-US" sz="2000" b="1" dirty="0">
                <a:latin typeface="Helvetica"/>
                <a:cs typeface="Helvetica"/>
              </a:rPr>
              <a:t>Conduct Experiments</a:t>
            </a:r>
          </a:p>
          <a:p>
            <a:pPr>
              <a:lnSpc>
                <a:spcPct val="90000"/>
              </a:lnSpc>
            </a:pPr>
            <a:r>
              <a:rPr lang="en-US" sz="2000" b="1" dirty="0">
                <a:latin typeface="Helvetica"/>
                <a:cs typeface="Helvetica"/>
              </a:rPr>
              <a:t>to get there</a:t>
            </a:r>
          </a:p>
        </p:txBody>
      </p:sp>
      <p:sp>
        <p:nvSpPr>
          <p:cNvPr id="93" name="TextBox 92"/>
          <p:cNvSpPr txBox="1"/>
          <p:nvPr/>
        </p:nvSpPr>
        <p:spPr>
          <a:xfrm>
            <a:off x="423822" y="5203136"/>
            <a:ext cx="1335812"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Grasp the Current</a:t>
            </a:r>
          </a:p>
          <a:p>
            <a:pPr algn="ctr">
              <a:lnSpc>
                <a:spcPct val="90000"/>
              </a:lnSpc>
            </a:pPr>
            <a:r>
              <a:rPr lang="en-US" b="1" dirty="0">
                <a:latin typeface="Helvetica"/>
                <a:cs typeface="Helvetica"/>
              </a:rPr>
              <a:t>Condition</a:t>
            </a:r>
          </a:p>
        </p:txBody>
      </p:sp>
      <p:cxnSp>
        <p:nvCxnSpPr>
          <p:cNvPr id="95" name="Straight Arrow Connector 94"/>
          <p:cNvCxnSpPr/>
          <p:nvPr/>
        </p:nvCxnSpPr>
        <p:spPr>
          <a:xfrm flipH="1" flipV="1">
            <a:off x="3679346" y="4326761"/>
            <a:ext cx="423949"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800933"/>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843964"/>
            <a:ext cx="706582" cy="182880"/>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3013412"/>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845467"/>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8366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3050713"/>
            <a:ext cx="1309818" cy="978469"/>
          </a:xfrm>
          <a:prstGeom prst="rect">
            <a:avLst/>
          </a:prstGeom>
          <a:noFill/>
        </p:spPr>
        <p:txBody>
          <a:bodyPr wrap="square" lIns="82012" tIns="41004" rIns="82012" bIns="41004" rtlCol="0">
            <a:spAutoFit/>
          </a:bodyPr>
          <a:lstStyle/>
          <a:p>
            <a:pPr algn="ctr">
              <a:lnSpc>
                <a:spcPct val="80000"/>
              </a:lnSpc>
            </a:pPr>
            <a:r>
              <a:rPr lang="en-US" b="1" dirty="0">
                <a:latin typeface="Helvetica"/>
                <a:cs typeface="Helvetica"/>
              </a:rPr>
              <a:t>Establish your Next</a:t>
            </a:r>
          </a:p>
          <a:p>
            <a:pPr algn="ctr">
              <a:lnSpc>
                <a:spcPct val="80000"/>
              </a:lnSpc>
            </a:pPr>
            <a:r>
              <a:rPr lang="en-US" b="1" dirty="0">
                <a:latin typeface="Helvetica"/>
                <a:cs typeface="Helvetica"/>
              </a:rPr>
              <a:t>Target</a:t>
            </a:r>
          </a:p>
          <a:p>
            <a:pPr algn="ctr">
              <a:lnSpc>
                <a:spcPct val="80000"/>
              </a:lnSpc>
            </a:pPr>
            <a:r>
              <a:rPr lang="en-US" b="1" dirty="0">
                <a:latin typeface="Helvetica"/>
                <a:cs typeface="Helvetica"/>
              </a:rPr>
              <a:t>Condition</a:t>
            </a:r>
            <a:endParaRPr lang="en-US" dirty="0">
              <a:latin typeface="Helvetica"/>
              <a:cs typeface="Helvetica"/>
            </a:endParaRPr>
          </a:p>
        </p:txBody>
      </p:sp>
      <p:sp>
        <p:nvSpPr>
          <p:cNvPr id="113" name="Oval 112"/>
          <p:cNvSpPr>
            <a:spLocks/>
          </p:cNvSpPr>
          <p:nvPr/>
        </p:nvSpPr>
        <p:spPr>
          <a:xfrm>
            <a:off x="7382351" y="2042204"/>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2263926"/>
            <a:ext cx="1567277"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Get the Direction or</a:t>
            </a:r>
          </a:p>
          <a:p>
            <a:pPr algn="ctr">
              <a:lnSpc>
                <a:spcPct val="90000"/>
              </a:lnSpc>
            </a:pPr>
            <a:r>
              <a:rPr lang="en-US" b="1" dirty="0">
                <a:latin typeface="Helvetica"/>
                <a:cs typeface="Helvetica"/>
              </a:rPr>
              <a:t>Challenge</a:t>
            </a:r>
            <a:endParaRPr lang="en-US" spc="-135" dirty="0">
              <a:latin typeface="Helvetica"/>
              <a:cs typeface="Helvetica"/>
            </a:endParaRPr>
          </a:p>
        </p:txBody>
      </p:sp>
      <p:sp>
        <p:nvSpPr>
          <p:cNvPr id="21" name="TextBox 20"/>
          <p:cNvSpPr txBox="1"/>
          <p:nvPr/>
        </p:nvSpPr>
        <p:spPr>
          <a:xfrm>
            <a:off x="7746349" y="1437586"/>
            <a:ext cx="601372" cy="636857"/>
          </a:xfrm>
          <a:prstGeom prst="rect">
            <a:avLst/>
          </a:prstGeom>
          <a:noFill/>
        </p:spPr>
        <p:txBody>
          <a:bodyPr wrap="square" lIns="82030" tIns="41015" rIns="82030" bIns="41015" rtlCol="0">
            <a:spAutoFit/>
          </a:bodyPr>
          <a:lstStyle/>
          <a:p>
            <a:pPr algn="ctr"/>
            <a:r>
              <a:rPr lang="en-US" sz="3600" b="1" dirty="0">
                <a:latin typeface="Helvetica"/>
                <a:cs typeface="Helvetica"/>
              </a:rPr>
              <a:t>1</a:t>
            </a:r>
            <a:endParaRPr lang="en-US" sz="3100" b="1" dirty="0">
              <a:latin typeface="Helvetica"/>
              <a:cs typeface="Helvetica"/>
            </a:endParaRPr>
          </a:p>
        </p:txBody>
      </p:sp>
      <p:sp>
        <p:nvSpPr>
          <p:cNvPr id="22" name="TextBox 21"/>
          <p:cNvSpPr txBox="1"/>
          <p:nvPr/>
        </p:nvSpPr>
        <p:spPr>
          <a:xfrm>
            <a:off x="792821" y="4365358"/>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Helvetica"/>
                <a:cs typeface="Helvetica"/>
              </a:rPr>
              <a:t>2</a:t>
            </a:r>
            <a:endParaRPr lang="en-US" sz="3100" b="1" dirty="0">
              <a:solidFill>
                <a:srgbClr val="000000"/>
              </a:solidFill>
              <a:latin typeface="Helvetica"/>
              <a:cs typeface="Helvetica"/>
            </a:endParaRPr>
          </a:p>
        </p:txBody>
      </p:sp>
      <p:sp>
        <p:nvSpPr>
          <p:cNvPr id="23" name="TextBox 22"/>
          <p:cNvSpPr txBox="1"/>
          <p:nvPr/>
        </p:nvSpPr>
        <p:spPr>
          <a:xfrm>
            <a:off x="5376869" y="2244393"/>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Helvetica"/>
                <a:cs typeface="Helvetica"/>
              </a:rPr>
              <a:t>3</a:t>
            </a:r>
            <a:endParaRPr lang="en-US" sz="3100" b="1" dirty="0">
              <a:solidFill>
                <a:srgbClr val="000000"/>
              </a:solidFill>
              <a:latin typeface="Helvetica"/>
              <a:cs typeface="Helvetica"/>
            </a:endParaRPr>
          </a:p>
        </p:txBody>
      </p:sp>
      <p:sp>
        <p:nvSpPr>
          <p:cNvPr id="24" name="TextBox 23"/>
          <p:cNvSpPr txBox="1"/>
          <p:nvPr/>
        </p:nvSpPr>
        <p:spPr>
          <a:xfrm>
            <a:off x="4004950" y="4375129"/>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Helvetica"/>
                <a:cs typeface="Helvetica"/>
              </a:rPr>
              <a:t>4</a:t>
            </a:r>
            <a:endParaRPr lang="en-US" sz="3100" b="1" dirty="0">
              <a:solidFill>
                <a:srgbClr val="000000"/>
              </a:solidFill>
              <a:latin typeface="Helvetica"/>
              <a:cs typeface="Helvetica"/>
            </a:endParaRPr>
          </a:p>
        </p:txBody>
      </p:sp>
      <p:sp>
        <p:nvSpPr>
          <p:cNvPr id="25" name="TextBox 24"/>
          <p:cNvSpPr txBox="1"/>
          <p:nvPr/>
        </p:nvSpPr>
        <p:spPr>
          <a:xfrm>
            <a:off x="0" y="239487"/>
            <a:ext cx="9144000" cy="571929"/>
          </a:xfrm>
          <a:prstGeom prst="rect">
            <a:avLst/>
          </a:prstGeom>
          <a:noFill/>
        </p:spPr>
        <p:txBody>
          <a:bodyPr wrap="square" lIns="91397" tIns="45698" rIns="91397" bIns="45698" rtlCol="0">
            <a:spAutoFit/>
          </a:bodyPr>
          <a:lstStyle/>
          <a:p>
            <a:pPr algn="ctr">
              <a:lnSpc>
                <a:spcPct val="90000"/>
              </a:lnSpc>
            </a:pPr>
            <a:r>
              <a:rPr lang="en-US" sz="3400" b="1" dirty="0">
                <a:solidFill>
                  <a:srgbClr val="000000"/>
                </a:solidFill>
                <a:latin typeface="Helvetica"/>
                <a:cs typeface="Helvetica"/>
              </a:rPr>
              <a:t>A FEW KEY POINTS</a:t>
            </a:r>
          </a:p>
        </p:txBody>
      </p:sp>
      <p:sp>
        <p:nvSpPr>
          <p:cNvPr id="2" name="TextBox 1"/>
          <p:cNvSpPr txBox="1"/>
          <p:nvPr/>
        </p:nvSpPr>
        <p:spPr>
          <a:xfrm>
            <a:off x="346809" y="788646"/>
            <a:ext cx="8441357" cy="1904602"/>
          </a:xfrm>
          <a:prstGeom prst="rect">
            <a:avLst/>
          </a:prstGeom>
          <a:noFill/>
        </p:spPr>
        <p:txBody>
          <a:bodyPr wrap="square" lIns="91418" tIns="45709" rIns="91418" bIns="45709" rtlCol="0">
            <a:spAutoFit/>
          </a:bodyPr>
          <a:lstStyle/>
          <a:p>
            <a:pPr marL="54">
              <a:lnSpc>
                <a:spcPct val="120000"/>
              </a:lnSpc>
            </a:pPr>
            <a:r>
              <a:rPr lang="en-US" sz="2600" b="1" dirty="0">
                <a:solidFill>
                  <a:srgbClr val="000000"/>
                </a:solidFill>
              </a:rPr>
              <a:t>•</a:t>
            </a:r>
            <a:r>
              <a:rPr lang="en-US" sz="2600" b="1" dirty="0">
                <a:solidFill>
                  <a:srgbClr val="FF0000"/>
                </a:solidFill>
              </a:rPr>
              <a:t>  You don't have to reach the overall challenge right away.</a:t>
            </a:r>
          </a:p>
          <a:p>
            <a:pPr marL="54">
              <a:lnSpc>
                <a:spcPct val="120000"/>
              </a:lnSpc>
            </a:pPr>
            <a:r>
              <a:rPr lang="en-US" sz="2600" b="1" dirty="0">
                <a:solidFill>
                  <a:srgbClr val="000000"/>
                </a:solidFill>
              </a:rPr>
              <a:t>•</a:t>
            </a:r>
            <a:r>
              <a:rPr lang="en-US" sz="2600" b="1" dirty="0">
                <a:solidFill>
                  <a:srgbClr val="FF0000"/>
                </a:solidFill>
              </a:rPr>
              <a:t>  The path is not predictable or straight.</a:t>
            </a:r>
          </a:p>
          <a:p>
            <a:pPr marL="54">
              <a:lnSpc>
                <a:spcPct val="120000"/>
              </a:lnSpc>
            </a:pPr>
            <a:r>
              <a:rPr lang="en-US" sz="2600" b="1" dirty="0">
                <a:solidFill>
                  <a:srgbClr val="000000"/>
                </a:solidFill>
              </a:rPr>
              <a:t>•</a:t>
            </a:r>
            <a:r>
              <a:rPr lang="en-US" sz="2600" b="1" dirty="0">
                <a:solidFill>
                  <a:srgbClr val="FF0000"/>
                </a:solidFill>
              </a:rPr>
              <a:t>  You </a:t>
            </a:r>
            <a:r>
              <a:rPr lang="en-US" sz="2600" b="1" i="1" dirty="0">
                <a:solidFill>
                  <a:srgbClr val="FF0000"/>
                </a:solidFill>
              </a:rPr>
              <a:t>experiment</a:t>
            </a:r>
            <a:r>
              <a:rPr lang="en-US" sz="2600" b="1" dirty="0">
                <a:solidFill>
                  <a:srgbClr val="FF0000"/>
                </a:solidFill>
              </a:rPr>
              <a:t> to get to the next goal,</a:t>
            </a:r>
          </a:p>
          <a:p>
            <a:pPr marL="54">
              <a:lnSpc>
                <a:spcPct val="80000"/>
              </a:lnSpc>
            </a:pPr>
            <a:r>
              <a:rPr lang="en-US" sz="2600" b="1" dirty="0">
                <a:solidFill>
                  <a:srgbClr val="FF0000"/>
                </a:solidFill>
              </a:rPr>
              <a:t>    which makes it scientific.</a:t>
            </a:r>
          </a:p>
        </p:txBody>
      </p:sp>
      <p:cxnSp>
        <p:nvCxnSpPr>
          <p:cNvPr id="5" name="Straight Arrow Connector 4"/>
          <p:cNvCxnSpPr/>
          <p:nvPr/>
        </p:nvCxnSpPr>
        <p:spPr>
          <a:xfrm>
            <a:off x="6797844" y="1346200"/>
            <a:ext cx="707856" cy="80010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721885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C Puzzle.jpg"/>
          <p:cNvPicPr>
            <a:picLocks noChangeAspect="1"/>
          </p:cNvPicPr>
          <p:nvPr/>
        </p:nvPicPr>
        <p:blipFill rotWithShape="1">
          <a:blip r:embed="rId3">
            <a:extLst>
              <a:ext uri="{28A0092B-C50C-407E-A947-70E740481C1C}">
                <a14:useLocalDpi xmlns:a14="http://schemas.microsoft.com/office/drawing/2010/main" val="0"/>
              </a:ext>
            </a:extLst>
          </a:blip>
          <a:srcRect l="1087" t="1050" r="1118" b="972"/>
          <a:stretch/>
        </p:blipFill>
        <p:spPr>
          <a:xfrm>
            <a:off x="1307084" y="1777258"/>
            <a:ext cx="6492240" cy="4067175"/>
          </a:xfrm>
          <a:prstGeom prst="rect">
            <a:avLst/>
          </a:prstGeom>
          <a:ln w="12700">
            <a:solidFill>
              <a:schemeClr val="tx1">
                <a:lumMod val="75000"/>
                <a:lumOff val="25000"/>
              </a:schemeClr>
            </a:solidFill>
          </a:ln>
          <a:effectLst>
            <a:outerShdw blurRad="50800" dist="38100" dir="2700000" algn="tl" rotWithShape="0">
              <a:srgbClr val="000000">
                <a:alpha val="43000"/>
              </a:srgbClr>
            </a:outerShdw>
          </a:effectLst>
        </p:spPr>
      </p:pic>
      <p:sp>
        <p:nvSpPr>
          <p:cNvPr id="7" name="TextBox 6"/>
          <p:cNvSpPr txBox="1"/>
          <p:nvPr/>
        </p:nvSpPr>
        <p:spPr>
          <a:xfrm>
            <a:off x="1" y="315544"/>
            <a:ext cx="9144000" cy="1215685"/>
          </a:xfrm>
          <a:prstGeom prst="rect">
            <a:avLst/>
          </a:prstGeom>
          <a:noFill/>
        </p:spPr>
        <p:txBody>
          <a:bodyPr wrap="square" lIns="91407" tIns="45704" rIns="91407" bIns="45704" rtlCol="0">
            <a:spAutoFit/>
          </a:bodyPr>
          <a:lstStyle/>
          <a:p>
            <a:pPr algn="ctr">
              <a:lnSpc>
                <a:spcPct val="80000"/>
              </a:lnSpc>
            </a:pPr>
            <a:r>
              <a:rPr lang="en-US" sz="3000" b="1" dirty="0"/>
              <a:t>For this exercise we'll build this 15-piece puzzle</a:t>
            </a:r>
          </a:p>
          <a:p>
            <a:pPr algn="ctr">
              <a:lnSpc>
                <a:spcPct val="80000"/>
              </a:lnSpc>
            </a:pPr>
            <a:r>
              <a:rPr lang="en-US" sz="3000" b="1" dirty="0"/>
              <a:t>several times, and experiment with ways</a:t>
            </a:r>
          </a:p>
          <a:p>
            <a:pPr algn="ctr">
              <a:lnSpc>
                <a:spcPct val="80000"/>
              </a:lnSpc>
            </a:pPr>
            <a:r>
              <a:rPr lang="en-US" sz="3000" b="1" dirty="0"/>
              <a:t>to do it faster</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61622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rved-arrow-powerpoi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63188" flipV="1">
            <a:off x="2956254" y="3612024"/>
            <a:ext cx="1516940" cy="2910884"/>
          </a:xfrm>
          <a:prstGeom prst="rect">
            <a:avLst/>
          </a:prstGeom>
        </p:spPr>
      </p:pic>
      <p:grpSp>
        <p:nvGrpSpPr>
          <p:cNvPr id="9" name="Group 8"/>
          <p:cNvGrpSpPr>
            <a:grpSpLocks noChangeAspect="1"/>
          </p:cNvGrpSpPr>
          <p:nvPr/>
        </p:nvGrpSpPr>
        <p:grpSpPr>
          <a:xfrm>
            <a:off x="3981421" y="3941582"/>
            <a:ext cx="3939108" cy="2467721"/>
            <a:chOff x="3765521" y="3789895"/>
            <a:chExt cx="4179824" cy="2618522"/>
          </a:xfrm>
        </p:grpSpPr>
        <p:pic>
          <p:nvPicPr>
            <p:cNvPr id="6" name="Picture 5" descr="KiC Puzzle.jpg"/>
            <p:cNvPicPr>
              <a:picLocks noChangeAspect="1"/>
            </p:cNvPicPr>
            <p:nvPr/>
          </p:nvPicPr>
          <p:blipFill rotWithShape="1">
            <a:blip r:embed="rId4">
              <a:extLst>
                <a:ext uri="{28A0092B-C50C-407E-A947-70E740481C1C}">
                  <a14:useLocalDpi xmlns:a14="http://schemas.microsoft.com/office/drawing/2010/main" val="0"/>
                </a:ext>
              </a:extLst>
            </a:blip>
            <a:srcRect l="1087" t="1050" r="1118" b="972"/>
            <a:stretch/>
          </p:blipFill>
          <p:spPr>
            <a:xfrm>
              <a:off x="3765521" y="3789895"/>
              <a:ext cx="4179824" cy="2618522"/>
            </a:xfrm>
            <a:prstGeom prst="rect">
              <a:avLst/>
            </a:prstGeom>
            <a:ln w="12700">
              <a:solidFill>
                <a:schemeClr val="tx1">
                  <a:lumMod val="75000"/>
                  <a:lumOff val="25000"/>
                </a:schemeClr>
              </a:solidFill>
            </a:ln>
            <a:effectLst>
              <a:outerShdw blurRad="50800" dist="38100" dir="2700000" algn="tl" rotWithShape="0">
                <a:srgbClr val="000000">
                  <a:alpha val="43000"/>
                </a:srgbClr>
              </a:outerShdw>
            </a:effectLst>
          </p:spPr>
        </p:pic>
        <p:sp>
          <p:nvSpPr>
            <p:cNvPr id="2" name="Rounded Rectangle 1"/>
            <p:cNvSpPr/>
            <p:nvPr/>
          </p:nvSpPr>
          <p:spPr>
            <a:xfrm>
              <a:off x="4060529" y="4027014"/>
              <a:ext cx="3644100" cy="2172331"/>
            </a:xfrm>
            <a:prstGeom prst="roundRect">
              <a:avLst>
                <a:gd name="adj" fmla="val 6608"/>
              </a:avLst>
            </a:prstGeom>
            <a:solidFill>
              <a:schemeClr val="bg2">
                <a:lumMod val="75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4276431" y="4415664"/>
            <a:ext cx="3417246" cy="1384972"/>
          </a:xfrm>
          <a:prstGeom prst="rect">
            <a:avLst/>
          </a:prstGeom>
          <a:noFill/>
        </p:spPr>
        <p:txBody>
          <a:bodyPr wrap="square" lIns="91418" tIns="45709" rIns="91418" bIns="45709" rtlCol="0">
            <a:spAutoFit/>
          </a:bodyPr>
          <a:lstStyle/>
          <a:p>
            <a:pPr algn="ctr"/>
            <a:r>
              <a:rPr lang="en-US" sz="2800" b="1" i="1" dirty="0"/>
              <a:t>Do the entire exercise </a:t>
            </a:r>
            <a:r>
              <a:rPr lang="en-US" sz="2800" b="1" i="1" u="sng" dirty="0"/>
              <a:t>without</a:t>
            </a:r>
            <a:r>
              <a:rPr lang="en-US" sz="2800" b="1" i="1" dirty="0"/>
              <a:t> the</a:t>
            </a:r>
          </a:p>
          <a:p>
            <a:pPr algn="ctr"/>
            <a:r>
              <a:rPr lang="en-US" sz="2800" b="1" i="1" dirty="0"/>
              <a:t>puzzle frame</a:t>
            </a:r>
          </a:p>
        </p:txBody>
      </p:sp>
      <p:pic>
        <p:nvPicPr>
          <p:cNvPr id="3" name="Picture 2" descr="puzzle-pieces-and-four-people-10005772-1419568633-1837839342.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10342" t="6481" r="6012" b="6667"/>
          <a:stretch/>
        </p:blipFill>
        <p:spPr>
          <a:xfrm>
            <a:off x="161404" y="45785"/>
            <a:ext cx="2226326" cy="2304960"/>
          </a:xfrm>
          <a:prstGeom prst="rect">
            <a:avLst/>
          </a:prstGeom>
        </p:spPr>
      </p:pic>
      <p:sp>
        <p:nvSpPr>
          <p:cNvPr id="5" name="TextBox 4"/>
          <p:cNvSpPr txBox="1"/>
          <p:nvPr/>
        </p:nvSpPr>
        <p:spPr>
          <a:xfrm>
            <a:off x="2616203" y="556889"/>
            <a:ext cx="5905499" cy="1198265"/>
          </a:xfrm>
          <a:prstGeom prst="rect">
            <a:avLst/>
          </a:prstGeom>
          <a:noFill/>
        </p:spPr>
        <p:txBody>
          <a:bodyPr wrap="square" lIns="91407" tIns="45704" rIns="91407" bIns="45704" rtlCol="0">
            <a:spAutoFit/>
          </a:bodyPr>
          <a:lstStyle/>
          <a:p>
            <a:pPr>
              <a:lnSpc>
                <a:spcPct val="80000"/>
              </a:lnSpc>
            </a:pPr>
            <a:r>
              <a:rPr lang="en-US" sz="4400" b="1" dirty="0">
                <a:solidFill>
                  <a:srgbClr val="FF0000"/>
                </a:solidFill>
              </a:rPr>
              <a:t>Go ahead and build the puzzle one time!</a:t>
            </a:r>
          </a:p>
        </p:txBody>
      </p:sp>
      <p:sp>
        <p:nvSpPr>
          <p:cNvPr id="11" name="TextBox 10"/>
          <p:cNvSpPr txBox="1"/>
          <p:nvPr/>
        </p:nvSpPr>
        <p:spPr>
          <a:xfrm>
            <a:off x="514209" y="5151636"/>
            <a:ext cx="2835492" cy="461633"/>
          </a:xfrm>
          <a:prstGeom prst="rect">
            <a:avLst/>
          </a:prstGeom>
          <a:noFill/>
        </p:spPr>
        <p:txBody>
          <a:bodyPr wrap="square" lIns="91407" tIns="45704" rIns="91407" bIns="45704" rtlCol="0">
            <a:spAutoFit/>
          </a:bodyPr>
          <a:lstStyle/>
          <a:p>
            <a:r>
              <a:rPr lang="en-US" sz="2400" b="1" i="1" dirty="0"/>
              <a:t>Put the Frame Aside</a:t>
            </a:r>
          </a:p>
        </p:txBody>
      </p:sp>
      <p:sp>
        <p:nvSpPr>
          <p:cNvPr id="7" name="TextBox 6"/>
          <p:cNvSpPr txBox="1"/>
          <p:nvPr/>
        </p:nvSpPr>
        <p:spPr>
          <a:xfrm>
            <a:off x="139703" y="1914253"/>
            <a:ext cx="8991601" cy="1985127"/>
          </a:xfrm>
          <a:prstGeom prst="rect">
            <a:avLst/>
          </a:prstGeom>
          <a:noFill/>
        </p:spPr>
        <p:txBody>
          <a:bodyPr wrap="square" lIns="91407" tIns="45704" rIns="91407" bIns="45704" rtlCol="0">
            <a:spAutoFit/>
          </a:bodyPr>
          <a:lstStyle/>
          <a:p>
            <a:pPr marL="365631" indent="-228519">
              <a:buFont typeface="Arial"/>
              <a:buChar char="•"/>
            </a:pPr>
            <a:r>
              <a:rPr lang="en-US" sz="3000" b="1" dirty="0"/>
              <a:t>Take the puzzle out and study the picture.</a:t>
            </a:r>
          </a:p>
          <a:p>
            <a:pPr marL="365631" indent="-228519">
              <a:buFont typeface="Arial"/>
              <a:buChar char="•"/>
            </a:pPr>
            <a:r>
              <a:rPr lang="en-US" sz="3000" b="1" dirty="0"/>
              <a:t>Remove the puzzle pieces from the frame.</a:t>
            </a:r>
          </a:p>
          <a:p>
            <a:pPr marL="365631" indent="-228519">
              <a:buFont typeface="Arial"/>
              <a:buChar char="•"/>
            </a:pPr>
            <a:r>
              <a:rPr lang="en-US" sz="3000" b="1" dirty="0"/>
              <a:t>Put the frame away.</a:t>
            </a:r>
          </a:p>
          <a:p>
            <a:pPr marL="365631" indent="-228519">
              <a:buFont typeface="Arial"/>
              <a:buChar char="•"/>
            </a:pPr>
            <a:r>
              <a:rPr lang="en-US" sz="3000" b="1" dirty="0"/>
              <a:t>Build the puzzle once, without timing it.</a:t>
            </a:r>
          </a:p>
        </p:txBody>
      </p:sp>
      <p:sp>
        <p:nvSpPr>
          <p:cNvPr id="8" name="Footer Placeholder 7"/>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51096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ay6ArM3Q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17" y="829866"/>
            <a:ext cx="2165313" cy="1631156"/>
          </a:xfrm>
          <a:prstGeom prst="rect">
            <a:avLst/>
          </a:prstGeom>
        </p:spPr>
      </p:pic>
      <p:pic>
        <p:nvPicPr>
          <p:cNvPr id="5" name="Picture 4" descr="young_boy_at_desk_writing.jpg"/>
          <p:cNvPicPr>
            <a:picLocks noChangeAspect="1"/>
          </p:cNvPicPr>
          <p:nvPr/>
        </p:nvPicPr>
        <p:blipFill rotWithShape="1">
          <a:blip r:embed="rId4">
            <a:extLst>
              <a:ext uri="{28A0092B-C50C-407E-A947-70E740481C1C}">
                <a14:useLocalDpi xmlns:a14="http://schemas.microsoft.com/office/drawing/2010/main" val="0"/>
              </a:ext>
            </a:extLst>
          </a:blip>
          <a:srcRect b="8800"/>
          <a:stretch/>
        </p:blipFill>
        <p:spPr>
          <a:xfrm>
            <a:off x="1469304" y="2735077"/>
            <a:ext cx="1598779" cy="1638300"/>
          </a:xfrm>
          <a:prstGeom prst="rect">
            <a:avLst/>
          </a:prstGeom>
        </p:spPr>
      </p:pic>
      <p:sp>
        <p:nvSpPr>
          <p:cNvPr id="6" name="TextBox 5"/>
          <p:cNvSpPr txBox="1"/>
          <p:nvPr/>
        </p:nvSpPr>
        <p:spPr>
          <a:xfrm>
            <a:off x="3759200" y="1536700"/>
            <a:ext cx="4394200" cy="584776"/>
          </a:xfrm>
          <a:prstGeom prst="rect">
            <a:avLst/>
          </a:prstGeom>
          <a:noFill/>
        </p:spPr>
        <p:txBody>
          <a:bodyPr wrap="square" lIns="91407" tIns="45704" rIns="91407" bIns="45704" rtlCol="0">
            <a:spAutoFit/>
          </a:bodyPr>
          <a:lstStyle/>
          <a:p>
            <a:r>
              <a:rPr lang="en-US" sz="3200" b="1" dirty="0"/>
              <a:t>Choose a Team Name</a:t>
            </a:r>
          </a:p>
        </p:txBody>
      </p:sp>
      <p:sp>
        <p:nvSpPr>
          <p:cNvPr id="7" name="TextBox 6"/>
          <p:cNvSpPr txBox="1"/>
          <p:nvPr/>
        </p:nvSpPr>
        <p:spPr>
          <a:xfrm>
            <a:off x="3759203" y="3052578"/>
            <a:ext cx="4219575" cy="1446518"/>
          </a:xfrm>
          <a:prstGeom prst="rect">
            <a:avLst/>
          </a:prstGeom>
          <a:noFill/>
        </p:spPr>
        <p:txBody>
          <a:bodyPr wrap="square" lIns="91407" tIns="45704" rIns="91407" bIns="45704" rtlCol="0">
            <a:spAutoFit/>
          </a:bodyPr>
          <a:lstStyle/>
          <a:p>
            <a:r>
              <a:rPr lang="en-US" sz="3200" b="1" dirty="0"/>
              <a:t>Select a Data Recorder</a:t>
            </a:r>
          </a:p>
          <a:p>
            <a:r>
              <a:rPr lang="en-US" sz="2800" dirty="0">
                <a:sym typeface="Wingdings"/>
              </a:rPr>
              <a:t> </a:t>
            </a:r>
            <a:r>
              <a:rPr lang="en-US" sz="2800" dirty="0"/>
              <a:t>Write your team name on the forms in the kit</a:t>
            </a:r>
          </a:p>
        </p:txBody>
      </p:sp>
      <p:pic>
        <p:nvPicPr>
          <p:cNvPr id="8" name="Picture 7" descr="k01139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00" y="4845050"/>
            <a:ext cx="2159000" cy="1485900"/>
          </a:xfrm>
          <a:prstGeom prst="rect">
            <a:avLst/>
          </a:prstGeom>
        </p:spPr>
      </p:pic>
      <p:sp>
        <p:nvSpPr>
          <p:cNvPr id="9" name="TextBox 8"/>
          <p:cNvSpPr txBox="1"/>
          <p:nvPr/>
        </p:nvSpPr>
        <p:spPr>
          <a:xfrm>
            <a:off x="3759200" y="5194301"/>
            <a:ext cx="4394200" cy="1015630"/>
          </a:xfrm>
          <a:prstGeom prst="rect">
            <a:avLst/>
          </a:prstGeom>
          <a:noFill/>
        </p:spPr>
        <p:txBody>
          <a:bodyPr wrap="square" lIns="91407" tIns="45704" rIns="91407" bIns="45704" rtlCol="0">
            <a:spAutoFit/>
          </a:bodyPr>
          <a:lstStyle/>
          <a:p>
            <a:r>
              <a:rPr lang="en-US" sz="3200" b="1" dirty="0"/>
              <a:t>Select a Timekeeper</a:t>
            </a:r>
          </a:p>
          <a:p>
            <a:r>
              <a:rPr lang="en-US" sz="2800" dirty="0">
                <a:sym typeface="Wingdings"/>
              </a:rPr>
              <a:t></a:t>
            </a:r>
            <a:r>
              <a:rPr lang="en-US" sz="2800" dirty="0"/>
              <a:t> Each gets a stopwatch</a:t>
            </a:r>
          </a:p>
        </p:txBody>
      </p:sp>
      <p:sp>
        <p:nvSpPr>
          <p:cNvPr id="11" name="TextBox 10"/>
          <p:cNvSpPr txBox="1"/>
          <p:nvPr/>
        </p:nvSpPr>
        <p:spPr>
          <a:xfrm>
            <a:off x="0" y="264886"/>
            <a:ext cx="9144000" cy="571939"/>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THREE THINGS TO DO NEXT:</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428284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778" y="492907"/>
            <a:ext cx="6382322" cy="677108"/>
          </a:xfrm>
          <a:prstGeom prst="rect">
            <a:avLst/>
          </a:prstGeom>
          <a:noFill/>
        </p:spPr>
        <p:txBody>
          <a:bodyPr wrap="square" lIns="91407" tIns="45704" rIns="91407" bIns="45704" rtlCol="0">
            <a:spAutoFit/>
          </a:bodyPr>
          <a:lstStyle/>
          <a:p>
            <a:r>
              <a:rPr lang="en-US" sz="3800" b="1" dirty="0">
                <a:latin typeface="Helvetica"/>
                <a:cs typeface="Helvetica"/>
              </a:rPr>
              <a:t>TODAY'S GROUND RULES</a:t>
            </a:r>
          </a:p>
        </p:txBody>
      </p:sp>
      <p:pic>
        <p:nvPicPr>
          <p:cNvPr id="5" name="Picture 4" descr="Rules.jpg"/>
          <p:cNvPicPr>
            <a:picLocks noChangeAspect="1"/>
          </p:cNvPicPr>
          <p:nvPr/>
        </p:nvPicPr>
        <p:blipFill rotWithShape="1">
          <a:blip r:embed="rId3">
            <a:grayscl/>
            <a:extLst>
              <a:ext uri="{28A0092B-C50C-407E-A947-70E740481C1C}">
                <a14:useLocalDpi xmlns:a14="http://schemas.microsoft.com/office/drawing/2010/main" val="0"/>
              </a:ext>
            </a:extLst>
          </a:blip>
          <a:srcRect t="10983" b="17632"/>
          <a:stretch/>
        </p:blipFill>
        <p:spPr>
          <a:xfrm>
            <a:off x="199558" y="152897"/>
            <a:ext cx="2270654" cy="1231900"/>
          </a:xfrm>
          <a:prstGeom prst="rect">
            <a:avLst/>
          </a:prstGeom>
        </p:spPr>
      </p:pic>
      <p:sp>
        <p:nvSpPr>
          <p:cNvPr id="6" name="TextBox 5"/>
          <p:cNvSpPr txBox="1"/>
          <p:nvPr/>
        </p:nvSpPr>
        <p:spPr>
          <a:xfrm>
            <a:off x="2096634" y="1465655"/>
            <a:ext cx="6991251" cy="4801282"/>
          </a:xfrm>
          <a:prstGeom prst="rect">
            <a:avLst/>
          </a:prstGeom>
          <a:noFill/>
        </p:spPr>
        <p:txBody>
          <a:bodyPr wrap="square" lIns="91407" tIns="45704" rIns="91407" bIns="45704" rtlCol="0">
            <a:spAutoFit/>
          </a:bodyPr>
          <a:lstStyle/>
          <a:p>
            <a:pPr>
              <a:tabLst>
                <a:tab pos="628429" algn="l"/>
              </a:tabLst>
            </a:pPr>
            <a:r>
              <a:rPr lang="en-US" sz="2800" b="1" dirty="0">
                <a:latin typeface="Helvetica"/>
                <a:cs typeface="Helvetica"/>
              </a:rPr>
              <a:t>(1) "</a:t>
            </a:r>
            <a:r>
              <a:rPr lang="en-US" sz="2800" b="1" u="sng" dirty="0">
                <a:latin typeface="Helvetica"/>
                <a:cs typeface="Helvetica"/>
              </a:rPr>
              <a:t>START Position</a:t>
            </a:r>
            <a:r>
              <a:rPr lang="en-US" sz="2800" b="1" dirty="0">
                <a:latin typeface="Helvetica"/>
                <a:cs typeface="Helvetica"/>
              </a:rPr>
              <a:t>" =</a:t>
            </a:r>
          </a:p>
          <a:p>
            <a:pPr>
              <a:tabLst>
                <a:tab pos="628429" algn="l"/>
              </a:tabLst>
            </a:pPr>
            <a:r>
              <a:rPr lang="en-US" sz="2400" b="1" dirty="0">
                <a:latin typeface="Helvetica"/>
                <a:cs typeface="Helvetica"/>
              </a:rPr>
              <a:t>	- Puzzle pieces shuffled in random order</a:t>
            </a:r>
          </a:p>
          <a:p>
            <a:pPr>
              <a:tabLst>
                <a:tab pos="628429" algn="l"/>
              </a:tabLst>
            </a:pPr>
            <a:r>
              <a:rPr lang="en-US" sz="2400" b="1" dirty="0">
                <a:latin typeface="Helvetica"/>
                <a:cs typeface="Helvetica"/>
              </a:rPr>
              <a:t>	- Pieces face down in one stack</a:t>
            </a:r>
          </a:p>
          <a:p>
            <a:pPr>
              <a:tabLst>
                <a:tab pos="628429" algn="l"/>
              </a:tabLst>
            </a:pPr>
            <a:r>
              <a:rPr lang="en-US" sz="2400" b="1" dirty="0">
                <a:latin typeface="Helvetica"/>
                <a:cs typeface="Helvetica"/>
              </a:rPr>
              <a:t>	- Hands flat on the table</a:t>
            </a:r>
          </a:p>
          <a:p>
            <a:pPr>
              <a:tabLst>
                <a:tab pos="628429" algn="l"/>
              </a:tabLst>
            </a:pPr>
            <a:r>
              <a:rPr lang="en-US" sz="2400" b="1" dirty="0">
                <a:latin typeface="Helvetica"/>
                <a:cs typeface="Helvetica"/>
              </a:rPr>
              <a:t>	- No talking, you're ready to go</a:t>
            </a:r>
          </a:p>
          <a:p>
            <a:pPr>
              <a:tabLst>
                <a:tab pos="628429" algn="l"/>
              </a:tabLst>
            </a:pPr>
            <a:endParaRPr lang="en-US" sz="2400" b="1" dirty="0">
              <a:latin typeface="Helvetica"/>
              <a:cs typeface="Helvetica"/>
            </a:endParaRPr>
          </a:p>
          <a:p>
            <a:pPr>
              <a:tabLst>
                <a:tab pos="628429" algn="l"/>
              </a:tabLst>
            </a:pPr>
            <a:r>
              <a:rPr lang="en-US" sz="2800" b="1" dirty="0">
                <a:latin typeface="Helvetica"/>
                <a:cs typeface="Helvetica"/>
              </a:rPr>
              <a:t>(2) </a:t>
            </a:r>
            <a:r>
              <a:rPr lang="en-US" sz="2800" b="1" u="sng" dirty="0">
                <a:latin typeface="Helvetica"/>
                <a:cs typeface="Helvetica"/>
              </a:rPr>
              <a:t>All Teams Start Together</a:t>
            </a:r>
          </a:p>
          <a:p>
            <a:pPr>
              <a:tabLst>
                <a:tab pos="628429" algn="l"/>
              </a:tabLst>
            </a:pPr>
            <a:r>
              <a:rPr lang="en-US" sz="2400" b="1" dirty="0">
                <a:latin typeface="Helvetica"/>
                <a:cs typeface="Helvetica"/>
              </a:rPr>
              <a:t>	a. Instructor calls "START"</a:t>
            </a:r>
          </a:p>
          <a:p>
            <a:pPr>
              <a:tabLst>
                <a:tab pos="628429" algn="l"/>
              </a:tabLst>
            </a:pPr>
            <a:r>
              <a:rPr lang="en-US" sz="2400" b="1" dirty="0">
                <a:latin typeface="Helvetica"/>
                <a:cs typeface="Helvetica"/>
              </a:rPr>
              <a:t>	b. Build the puzzle (talking allowed)</a:t>
            </a:r>
          </a:p>
          <a:p>
            <a:pPr>
              <a:tabLst>
                <a:tab pos="628429" algn="l"/>
              </a:tabLst>
            </a:pPr>
            <a:r>
              <a:rPr lang="en-US" sz="2400" b="1" dirty="0">
                <a:latin typeface="Helvetica"/>
                <a:cs typeface="Helvetica"/>
              </a:rPr>
              <a:t>	c. Note the elapsed time on your form</a:t>
            </a:r>
          </a:p>
          <a:p>
            <a:pPr>
              <a:tabLst>
                <a:tab pos="628429" algn="l"/>
              </a:tabLst>
            </a:pPr>
            <a:endParaRPr lang="en-US" sz="2400" b="1" dirty="0">
              <a:latin typeface="Helvetica"/>
              <a:cs typeface="Helvetica"/>
            </a:endParaRPr>
          </a:p>
          <a:p>
            <a:pPr>
              <a:tabLst>
                <a:tab pos="628429" algn="l"/>
              </a:tabLst>
            </a:pPr>
            <a:r>
              <a:rPr lang="en-US" sz="2800" b="1" dirty="0">
                <a:latin typeface="Helvetica"/>
                <a:cs typeface="Helvetica"/>
              </a:rPr>
              <a:t>(3) </a:t>
            </a:r>
            <a:r>
              <a:rPr lang="en-US" sz="2800" b="1" u="sng" dirty="0">
                <a:latin typeface="Helvetica"/>
                <a:cs typeface="Helvetica"/>
              </a:rPr>
              <a:t>Don't Write on the Puzzle</a:t>
            </a:r>
          </a:p>
        </p:txBody>
      </p:sp>
      <p:pic>
        <p:nvPicPr>
          <p:cNvPr id="7" name="Picture 6" descr="Start Position.jpg"/>
          <p:cNvPicPr>
            <a:picLocks noChangeAspect="1"/>
          </p:cNvPicPr>
          <p:nvPr/>
        </p:nvPicPr>
        <p:blipFill rotWithShape="1">
          <a:blip r:embed="rId4">
            <a:extLst>
              <a:ext uri="{28A0092B-C50C-407E-A947-70E740481C1C}">
                <a14:useLocalDpi xmlns:a14="http://schemas.microsoft.com/office/drawing/2010/main" val="0"/>
              </a:ext>
            </a:extLst>
          </a:blip>
          <a:srcRect l="23692" t="7127" b="17685"/>
          <a:stretch/>
        </p:blipFill>
        <p:spPr>
          <a:xfrm>
            <a:off x="228252" y="1592656"/>
            <a:ext cx="1816759" cy="2116243"/>
          </a:xfrm>
          <a:prstGeom prst="rect">
            <a:avLst/>
          </a:prstGeom>
        </p:spPr>
      </p:pic>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41037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 HD:Users:macster:Desktop:Screen shot 2015-01-23 at 6.46.0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1669332"/>
            <a:ext cx="3441700" cy="4477471"/>
          </a:xfrm>
          <a:prstGeom prst="rect">
            <a:avLst/>
          </a:prstGeom>
          <a:noFill/>
          <a:ln w="12700">
            <a:solidFill>
              <a:srgbClr val="000000"/>
            </a:solidFill>
          </a:ln>
        </p:spPr>
      </p:pic>
      <p:sp>
        <p:nvSpPr>
          <p:cNvPr id="5" name="TextBox 4"/>
          <p:cNvSpPr txBox="1"/>
          <p:nvPr/>
        </p:nvSpPr>
        <p:spPr>
          <a:xfrm>
            <a:off x="0" y="328388"/>
            <a:ext cx="9144000" cy="1042805"/>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LET'S ESTABLISH A</a:t>
            </a:r>
          </a:p>
          <a:p>
            <a:pPr algn="ctr">
              <a:lnSpc>
                <a:spcPct val="90000"/>
              </a:lnSpc>
            </a:pPr>
            <a:r>
              <a:rPr lang="en-US" sz="3400" b="1" dirty="0">
                <a:solidFill>
                  <a:srgbClr val="FF0000"/>
                </a:solidFill>
                <a:latin typeface="Helvetica"/>
                <a:cs typeface="Helvetica"/>
              </a:rPr>
              <a:t>BASELINE TIME </a:t>
            </a:r>
            <a:r>
              <a:rPr lang="en-US" sz="3400" b="1" dirty="0">
                <a:latin typeface="Helvetica"/>
                <a:cs typeface="Helvetica"/>
              </a:rPr>
              <a:t>FOR YOUR TEAM</a:t>
            </a:r>
          </a:p>
        </p:txBody>
      </p:sp>
      <p:sp>
        <p:nvSpPr>
          <p:cNvPr id="10" name="TextBox 9"/>
          <p:cNvSpPr txBox="1"/>
          <p:nvPr/>
        </p:nvSpPr>
        <p:spPr>
          <a:xfrm>
            <a:off x="393700" y="3061852"/>
            <a:ext cx="2349500" cy="896656"/>
          </a:xfrm>
          <a:prstGeom prst="rect">
            <a:avLst/>
          </a:prstGeom>
          <a:noFill/>
        </p:spPr>
        <p:txBody>
          <a:bodyPr wrap="square" lIns="91407" tIns="45704" rIns="91407" bIns="45704" rtlCol="0">
            <a:spAutoFit/>
          </a:bodyPr>
          <a:lstStyle/>
          <a:p>
            <a:pPr>
              <a:lnSpc>
                <a:spcPct val="80000"/>
              </a:lnSpc>
            </a:pPr>
            <a:r>
              <a:rPr lang="en-US" sz="3200" b="1" dirty="0"/>
              <a:t>Record your times here</a:t>
            </a:r>
          </a:p>
        </p:txBody>
      </p:sp>
      <p:cxnSp>
        <p:nvCxnSpPr>
          <p:cNvPr id="11" name="Straight Arrow Connector 10"/>
          <p:cNvCxnSpPr/>
          <p:nvPr/>
        </p:nvCxnSpPr>
        <p:spPr>
          <a:xfrm>
            <a:off x="2476500" y="3568700"/>
            <a:ext cx="1143000" cy="0"/>
          </a:xfrm>
          <a:prstGeom prst="straightConnector1">
            <a:avLst/>
          </a:prstGeom>
          <a:ln w="381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686300" y="1536700"/>
            <a:ext cx="1244600" cy="7493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9" name="TextBox 8"/>
          <p:cNvSpPr txBox="1"/>
          <p:nvPr/>
        </p:nvSpPr>
        <p:spPr>
          <a:xfrm>
            <a:off x="6464300" y="1600200"/>
            <a:ext cx="1612900" cy="806342"/>
          </a:xfrm>
          <a:prstGeom prst="rect">
            <a:avLst/>
          </a:prstGeom>
          <a:noFill/>
        </p:spPr>
        <p:txBody>
          <a:bodyPr wrap="square" lIns="91407" tIns="45704" rIns="91407" bIns="45704" rtlCol="0">
            <a:spAutoFit/>
          </a:bodyPr>
          <a:lstStyle/>
          <a:p>
            <a:pPr>
              <a:lnSpc>
                <a:spcPct val="70000"/>
              </a:lnSpc>
            </a:pPr>
            <a:r>
              <a:rPr lang="en-US" sz="3200" b="1" dirty="0"/>
              <a:t>Use this</a:t>
            </a:r>
          </a:p>
          <a:p>
            <a:pPr>
              <a:lnSpc>
                <a:spcPct val="70000"/>
              </a:lnSpc>
            </a:pPr>
            <a:r>
              <a:rPr lang="en-US" sz="3200" b="1" dirty="0"/>
              <a:t>form</a:t>
            </a:r>
          </a:p>
        </p:txBody>
      </p:sp>
      <p:cxnSp>
        <p:nvCxnSpPr>
          <p:cNvPr id="12" name="Straight Arrow Connector 11"/>
          <p:cNvCxnSpPr/>
          <p:nvPr/>
        </p:nvCxnSpPr>
        <p:spPr>
          <a:xfrm flipH="1">
            <a:off x="5969000" y="1943100"/>
            <a:ext cx="482600" cy="0"/>
          </a:xfrm>
          <a:prstGeom prst="straightConnector1">
            <a:avLst/>
          </a:prstGeom>
          <a:ln w="381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850410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877786"/>
            <a:ext cx="9144000" cy="2308280"/>
          </a:xfrm>
          <a:prstGeom prst="rect">
            <a:avLst/>
          </a:prstGeom>
          <a:noFill/>
        </p:spPr>
        <p:txBody>
          <a:bodyPr wrap="square" lIns="91397" tIns="45698" rIns="91397" bIns="45698" rtlCol="0">
            <a:spAutoFit/>
          </a:bodyPr>
          <a:lstStyle/>
          <a:p>
            <a:pPr algn="ctr"/>
            <a:r>
              <a:rPr lang="en-US" sz="4800" b="1" dirty="0">
                <a:latin typeface="Helvetica"/>
                <a:cs typeface="Helvetica"/>
              </a:rPr>
              <a:t>Now let's do</a:t>
            </a:r>
          </a:p>
          <a:p>
            <a:pPr algn="ctr"/>
            <a:r>
              <a:rPr lang="en-US" sz="4800" b="1" dirty="0">
                <a:latin typeface="Helvetica"/>
                <a:cs typeface="Helvetica"/>
              </a:rPr>
              <a:t>the </a:t>
            </a:r>
            <a:r>
              <a:rPr lang="en-US" sz="4800" b="1" dirty="0">
                <a:solidFill>
                  <a:srgbClr val="FF0000"/>
                </a:solidFill>
                <a:latin typeface="Helvetica"/>
                <a:cs typeface="Helvetica"/>
              </a:rPr>
              <a:t>four steps</a:t>
            </a:r>
            <a:r>
              <a:rPr lang="en-US" sz="4800" b="1" dirty="0">
                <a:latin typeface="Helvetica"/>
                <a:cs typeface="Helvetica"/>
              </a:rPr>
              <a:t> of</a:t>
            </a:r>
          </a:p>
          <a:p>
            <a:pPr algn="ctr"/>
            <a:r>
              <a:rPr lang="en-US" sz="4800" b="1" dirty="0">
                <a:latin typeface="Helvetica"/>
                <a:cs typeface="Helvetica"/>
              </a:rPr>
              <a:t>the Improvement Kata</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1266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rprise Looking Up.jpg"/>
          <p:cNvPicPr>
            <a:picLocks noChangeAspect="1"/>
          </p:cNvPicPr>
          <p:nvPr/>
        </p:nvPicPr>
        <p:blipFill rotWithShape="1">
          <a:blip r:embed="rId3">
            <a:extLst>
              <a:ext uri="{BEBA8EAE-BF5A-486C-A8C5-ECC9F3942E4B}">
                <a14:imgProps xmlns:a14="http://schemas.microsoft.com/office/drawing/2010/main">
                  <a14:imgLayer r:embed="rId4">
                    <a14:imgEffect>
                      <a14:backgroundRemoval t="3209" b="100000" l="9811" r="92453">
                        <a14:foregroundMark x1="66792" y1="96791" x2="66792" y2="96791"/>
                        <a14:foregroundMark x1="67925" y1="85027" x2="67925" y2="85027"/>
                        <a14:foregroundMark x1="66792" y1="82888" x2="66792" y2="82888"/>
                      </a14:backgroundRemoval>
                    </a14:imgEffect>
                  </a14:imgLayer>
                </a14:imgProps>
              </a:ext>
              <a:ext uri="{28A0092B-C50C-407E-A947-70E740481C1C}">
                <a14:useLocalDpi xmlns:a14="http://schemas.microsoft.com/office/drawing/2010/main" val="0"/>
              </a:ext>
            </a:extLst>
          </a:blip>
          <a:srcRect l="26226" t="9098" r="30000"/>
          <a:stretch/>
        </p:blipFill>
        <p:spPr>
          <a:xfrm>
            <a:off x="7370437" y="3967645"/>
            <a:ext cx="1473200" cy="2158850"/>
          </a:xfrm>
          <a:prstGeom prst="rect">
            <a:avLst/>
          </a:prstGeom>
        </p:spPr>
      </p:pic>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5">
            <a:grayscl/>
            <a:alphaModFix amt="61000"/>
            <a:extLst>
              <a:ext uri="{BEBA8EAE-BF5A-486C-A8C5-ECC9F3942E4B}">
                <a14:imgProps xmlns:a14="http://schemas.microsoft.com/office/drawing/2010/main">
                  <a14:imgLayer r:embed="rId6">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536216"/>
            <a:ext cx="2222647" cy="947148"/>
          </a:xfrm>
          <a:prstGeom prst="rect">
            <a:avLst/>
          </a:prstGeom>
          <a:noFill/>
        </p:spPr>
        <p:txBody>
          <a:bodyPr wrap="square" lIns="82012" tIns="41004" rIns="82012" bIns="41004" rtlCol="0">
            <a:spAutoFit/>
          </a:bodyPr>
          <a:lstStyle/>
          <a:p>
            <a:pPr>
              <a:lnSpc>
                <a:spcPct val="90000"/>
              </a:lnSpc>
            </a:pPr>
            <a:r>
              <a:rPr lang="en-US" sz="2000" b="1" dirty="0">
                <a:solidFill>
                  <a:srgbClr val="595959"/>
                </a:solidFill>
                <a:latin typeface="Helvetica"/>
                <a:cs typeface="Helvetica"/>
              </a:rPr>
              <a:t>Conduct Experiments</a:t>
            </a:r>
          </a:p>
          <a:p>
            <a:pPr>
              <a:lnSpc>
                <a:spcPct val="90000"/>
              </a:lnSpc>
            </a:pPr>
            <a:r>
              <a:rPr lang="en-US" sz="2000" b="1" dirty="0">
                <a:solidFill>
                  <a:srgbClr val="595959"/>
                </a:solidFill>
                <a:latin typeface="Helvetica"/>
                <a:cs typeface="Helvetica"/>
              </a:rPr>
              <a:t>to get there</a:t>
            </a:r>
          </a:p>
        </p:txBody>
      </p:sp>
      <p:sp>
        <p:nvSpPr>
          <p:cNvPr id="93" name="TextBox 92"/>
          <p:cNvSpPr txBox="1"/>
          <p:nvPr/>
        </p:nvSpPr>
        <p:spPr>
          <a:xfrm>
            <a:off x="423822" y="4860236"/>
            <a:ext cx="1335812" cy="835353"/>
          </a:xfrm>
          <a:prstGeom prst="rect">
            <a:avLst/>
          </a:prstGeom>
          <a:noFill/>
        </p:spPr>
        <p:txBody>
          <a:bodyPr wrap="square" lIns="82012" tIns="41004" rIns="82012" bIns="41004" rtlCol="0">
            <a:spAutoFit/>
          </a:bodyPr>
          <a:lstStyle/>
          <a:p>
            <a:pPr algn="ctr">
              <a:lnSpc>
                <a:spcPct val="90000"/>
              </a:lnSpc>
            </a:pPr>
            <a:r>
              <a:rPr lang="en-US" b="1" dirty="0">
                <a:solidFill>
                  <a:srgbClr val="595959"/>
                </a:solidFill>
                <a:latin typeface="Helvetica"/>
                <a:cs typeface="Helvetica"/>
              </a:rPr>
              <a:t>Grasp the Current</a:t>
            </a:r>
          </a:p>
          <a:p>
            <a:pPr algn="ctr">
              <a:lnSpc>
                <a:spcPct val="90000"/>
              </a:lnSpc>
            </a:pPr>
            <a:r>
              <a:rPr lang="en-US" b="1" dirty="0">
                <a:solidFill>
                  <a:srgbClr val="595959"/>
                </a:solidFill>
                <a:latin typeface="Helvetica"/>
                <a:cs typeface="Helvetica"/>
              </a:rPr>
              <a:t>Condition</a:t>
            </a: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937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707813"/>
            <a:ext cx="1309818" cy="978469"/>
          </a:xfrm>
          <a:prstGeom prst="rect">
            <a:avLst/>
          </a:prstGeom>
          <a:noFill/>
        </p:spPr>
        <p:txBody>
          <a:bodyPr wrap="square" lIns="82012" tIns="41004" rIns="82012" bIns="41004" rtlCol="0">
            <a:spAutoFit/>
          </a:bodyPr>
          <a:lstStyle/>
          <a:p>
            <a:pPr algn="ctr">
              <a:lnSpc>
                <a:spcPct val="80000"/>
              </a:lnSpc>
            </a:pPr>
            <a:r>
              <a:rPr lang="en-US" b="1" dirty="0">
                <a:solidFill>
                  <a:srgbClr val="595959"/>
                </a:solidFill>
                <a:latin typeface="Helvetica"/>
                <a:cs typeface="Helvetica"/>
              </a:rPr>
              <a:t>Establish your Next</a:t>
            </a:r>
          </a:p>
          <a:p>
            <a:pPr algn="ctr">
              <a:lnSpc>
                <a:spcPct val="80000"/>
              </a:lnSpc>
            </a:pPr>
            <a:r>
              <a:rPr lang="en-US" b="1" dirty="0">
                <a:solidFill>
                  <a:srgbClr val="595959"/>
                </a:solidFill>
                <a:latin typeface="Helvetica"/>
                <a:cs typeface="Helvetica"/>
              </a:rPr>
              <a:t>Target</a:t>
            </a:r>
          </a:p>
          <a:p>
            <a:pPr algn="ctr">
              <a:lnSpc>
                <a:spcPct val="80000"/>
              </a:lnSpc>
            </a:pPr>
            <a:r>
              <a:rPr lang="en-US" b="1" dirty="0">
                <a:solidFill>
                  <a:srgbClr val="595959"/>
                </a:solidFill>
                <a:latin typeface="Helvetica"/>
                <a:cs typeface="Helvetica"/>
              </a:rPr>
              <a:t>Condition</a:t>
            </a:r>
            <a:endParaRPr lang="en-US" dirty="0">
              <a:solidFill>
                <a:srgbClr val="595959"/>
              </a:solidFill>
              <a:latin typeface="Helvetica"/>
              <a:cs typeface="Helvetica"/>
            </a:endParaRPr>
          </a:p>
        </p:txBody>
      </p:sp>
      <p:sp>
        <p:nvSpPr>
          <p:cNvPr id="113" name="Oval 112"/>
          <p:cNvSpPr>
            <a:spLocks/>
          </p:cNvSpPr>
          <p:nvPr/>
        </p:nvSpPr>
        <p:spPr>
          <a:xfrm>
            <a:off x="7382351" y="1699304"/>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921026"/>
            <a:ext cx="1567277"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Get the Direction or</a:t>
            </a:r>
          </a:p>
          <a:p>
            <a:pPr algn="ctr">
              <a:lnSpc>
                <a:spcPct val="90000"/>
              </a:lnSpc>
            </a:pPr>
            <a:r>
              <a:rPr lang="en-US" b="1" dirty="0">
                <a:latin typeface="Helvetica"/>
                <a:cs typeface="Helvetica"/>
              </a:rPr>
              <a:t>Challenge</a:t>
            </a:r>
            <a:endParaRPr lang="en-US" spc="-135" dirty="0">
              <a:latin typeface="Helvetica"/>
              <a:cs typeface="Helvetica"/>
            </a:endParaRPr>
          </a:p>
        </p:txBody>
      </p:sp>
      <p:sp>
        <p:nvSpPr>
          <p:cNvPr id="21" name="TextBox 20"/>
          <p:cNvSpPr txBox="1"/>
          <p:nvPr/>
        </p:nvSpPr>
        <p:spPr>
          <a:xfrm>
            <a:off x="7746349" y="1094686"/>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1</a:t>
            </a:r>
            <a:endParaRPr lang="en-US" sz="3100" b="1" dirty="0">
              <a:solidFill>
                <a:srgbClr val="FF0000"/>
              </a:solidFill>
              <a:latin typeface="Helvetica"/>
              <a:cs typeface="Helvetica"/>
            </a:endParaRPr>
          </a:p>
        </p:txBody>
      </p:sp>
      <p:sp>
        <p:nvSpPr>
          <p:cNvPr id="25" name="TextBox 24"/>
          <p:cNvSpPr txBox="1"/>
          <p:nvPr/>
        </p:nvSpPr>
        <p:spPr>
          <a:xfrm>
            <a:off x="0" y="188689"/>
            <a:ext cx="9144000" cy="1042805"/>
          </a:xfrm>
          <a:prstGeom prst="rect">
            <a:avLst/>
          </a:prstGeom>
          <a:noFill/>
        </p:spPr>
        <p:txBody>
          <a:bodyPr wrap="square" lIns="91397" tIns="45698" rIns="91397" bIns="45698" rtlCol="0">
            <a:spAutoFit/>
          </a:bodyPr>
          <a:lstStyle/>
          <a:p>
            <a:pPr algn="ctr">
              <a:lnSpc>
                <a:spcPct val="90000"/>
              </a:lnSpc>
            </a:pPr>
            <a:r>
              <a:rPr lang="en-US" sz="3400" b="1" dirty="0">
                <a:solidFill>
                  <a:srgbClr val="FF0000"/>
                </a:solidFill>
                <a:latin typeface="Helvetica"/>
                <a:cs typeface="Helvetica"/>
              </a:rPr>
              <a:t>Step 1:</a:t>
            </a:r>
          </a:p>
          <a:p>
            <a:pPr algn="ctr">
              <a:lnSpc>
                <a:spcPct val="90000"/>
              </a:lnSpc>
            </a:pPr>
            <a:r>
              <a:rPr lang="en-US" sz="3400" b="1" dirty="0">
                <a:latin typeface="Helvetica"/>
                <a:cs typeface="Helvetica"/>
              </a:rPr>
              <a:t>UNDERSTAND THE CHALLENGE</a:t>
            </a:r>
          </a:p>
        </p:txBody>
      </p:sp>
      <p:sp>
        <p:nvSpPr>
          <p:cNvPr id="4" name="TextBox 3"/>
          <p:cNvSpPr txBox="1"/>
          <p:nvPr/>
        </p:nvSpPr>
        <p:spPr>
          <a:xfrm>
            <a:off x="7195489" y="3086461"/>
            <a:ext cx="1758012" cy="943816"/>
          </a:xfrm>
          <a:prstGeom prst="rect">
            <a:avLst/>
          </a:prstGeom>
          <a:noFill/>
        </p:spPr>
        <p:txBody>
          <a:bodyPr wrap="square" lIns="91407" tIns="45704" rIns="91407" bIns="45704" rtlCol="0">
            <a:spAutoFit/>
          </a:bodyPr>
          <a:lstStyle/>
          <a:p>
            <a:pPr algn="ctr">
              <a:lnSpc>
                <a:spcPct val="80000"/>
              </a:lnSpc>
            </a:pPr>
            <a:r>
              <a:rPr lang="en-US" sz="4000" b="1" dirty="0">
                <a:solidFill>
                  <a:srgbClr val="0000FF"/>
                </a:solidFill>
              </a:rPr>
              <a:t>15</a:t>
            </a:r>
            <a:endParaRPr lang="en-US" sz="3600" b="1" dirty="0">
              <a:solidFill>
                <a:srgbClr val="0000FF"/>
              </a:solidFill>
            </a:endParaRPr>
          </a:p>
          <a:p>
            <a:pPr algn="ctr">
              <a:lnSpc>
                <a:spcPct val="80000"/>
              </a:lnSpc>
            </a:pPr>
            <a:r>
              <a:rPr lang="en-US" sz="2800" b="1" dirty="0">
                <a:solidFill>
                  <a:srgbClr val="0000FF"/>
                </a:solidFill>
              </a:rPr>
              <a:t>SECONDS</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6173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338112"/>
            <a:ext cx="9144000" cy="1138729"/>
          </a:xfrm>
          <a:prstGeom prst="rect">
            <a:avLst/>
          </a:prstGeom>
          <a:noFill/>
        </p:spPr>
        <p:txBody>
          <a:bodyPr wrap="square" lIns="91397" tIns="45698" rIns="91397" bIns="45698" rtlCol="0">
            <a:spAutoFit/>
          </a:bodyPr>
          <a:lstStyle/>
          <a:p>
            <a:pPr algn="ctr"/>
            <a:r>
              <a:rPr lang="en-US" sz="3400" b="1" dirty="0">
                <a:latin typeface="Helvetica"/>
                <a:cs typeface="Helvetica"/>
              </a:rPr>
              <a:t>Key Points About:</a:t>
            </a:r>
          </a:p>
          <a:p>
            <a:pPr algn="ctr"/>
            <a:r>
              <a:rPr lang="en-US" sz="3400" b="1" i="1" dirty="0">
                <a:latin typeface="Helvetica"/>
                <a:cs typeface="Helvetica"/>
              </a:rPr>
              <a:t>UNDERSTANDING THE CHALLENGE</a:t>
            </a:r>
          </a:p>
        </p:txBody>
      </p:sp>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076451"/>
            <a:ext cx="2139950" cy="2401718"/>
          </a:xfrm>
          <a:prstGeom prst="rect">
            <a:avLst/>
          </a:prstGeom>
        </p:spPr>
      </p:pic>
      <p:sp>
        <p:nvSpPr>
          <p:cNvPr id="5" name="TextBox 4"/>
          <p:cNvSpPr txBox="1"/>
          <p:nvPr/>
        </p:nvSpPr>
        <p:spPr>
          <a:xfrm>
            <a:off x="2959100" y="2089054"/>
            <a:ext cx="5270500" cy="2519632"/>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en-US" sz="2800" b="1" dirty="0"/>
              <a:t>We often face challenges in life.  No need to worry, because you don't need to get all the way there right away!</a:t>
            </a:r>
          </a:p>
          <a:p>
            <a:pPr marL="274224" indent="-274224">
              <a:lnSpc>
                <a:spcPct val="80000"/>
              </a:lnSpc>
              <a:buClr>
                <a:schemeClr val="tx1"/>
              </a:buClr>
              <a:buSzPct val="125000"/>
              <a:buFont typeface="Arial"/>
              <a:buChar char="•"/>
            </a:pPr>
            <a:endParaRPr lang="en-US" sz="2800" b="1" dirty="0"/>
          </a:p>
          <a:p>
            <a:pPr marL="274224" indent="-274224">
              <a:lnSpc>
                <a:spcPct val="80000"/>
              </a:lnSpc>
              <a:buClr>
                <a:schemeClr val="tx1"/>
              </a:buClr>
              <a:buSzPct val="125000"/>
              <a:buFont typeface="Arial"/>
              <a:buChar char="•"/>
            </a:pPr>
            <a:r>
              <a:rPr lang="en-US" sz="2800" b="1" dirty="0"/>
              <a:t>A challenge often even gives us a useful sense of direction.</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77518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3">
            <a:grayscl/>
            <a:alphaModFix amt="59000"/>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536216"/>
            <a:ext cx="2222647" cy="947148"/>
          </a:xfrm>
          <a:prstGeom prst="rect">
            <a:avLst/>
          </a:prstGeom>
          <a:noFill/>
        </p:spPr>
        <p:txBody>
          <a:bodyPr wrap="square" lIns="82012" tIns="41004" rIns="82012" bIns="41004" rtlCol="0">
            <a:spAutoFit/>
          </a:bodyPr>
          <a:lstStyle/>
          <a:p>
            <a:pPr>
              <a:lnSpc>
                <a:spcPct val="90000"/>
              </a:lnSpc>
            </a:pPr>
            <a:r>
              <a:rPr lang="en-US" sz="2000" b="1" dirty="0">
                <a:solidFill>
                  <a:srgbClr val="595959"/>
                </a:solidFill>
                <a:latin typeface="Helvetica"/>
                <a:cs typeface="Helvetica"/>
              </a:rPr>
              <a:t>Conduct Experiments</a:t>
            </a:r>
          </a:p>
          <a:p>
            <a:pPr>
              <a:lnSpc>
                <a:spcPct val="90000"/>
              </a:lnSpc>
            </a:pPr>
            <a:r>
              <a:rPr lang="en-US" sz="2000" b="1" dirty="0">
                <a:solidFill>
                  <a:srgbClr val="595959"/>
                </a:solidFill>
                <a:latin typeface="Helvetica"/>
                <a:cs typeface="Helvetica"/>
              </a:rPr>
              <a:t>to get there</a:t>
            </a:r>
          </a:p>
        </p:txBody>
      </p:sp>
      <p:sp>
        <p:nvSpPr>
          <p:cNvPr id="93" name="TextBox 92"/>
          <p:cNvSpPr txBox="1"/>
          <p:nvPr/>
        </p:nvSpPr>
        <p:spPr>
          <a:xfrm>
            <a:off x="423822" y="4860236"/>
            <a:ext cx="1335812"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Grasp the Current</a:t>
            </a:r>
          </a:p>
          <a:p>
            <a:pPr algn="ctr">
              <a:lnSpc>
                <a:spcPct val="90000"/>
              </a:lnSpc>
            </a:pPr>
            <a:r>
              <a:rPr lang="en-US" b="1" dirty="0">
                <a:latin typeface="Helvetica"/>
                <a:cs typeface="Helvetica"/>
              </a:rPr>
              <a:t>Condition</a:t>
            </a: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937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707813"/>
            <a:ext cx="1309818" cy="978469"/>
          </a:xfrm>
          <a:prstGeom prst="rect">
            <a:avLst/>
          </a:prstGeom>
          <a:noFill/>
        </p:spPr>
        <p:txBody>
          <a:bodyPr wrap="square" lIns="82012" tIns="41004" rIns="82012" bIns="41004" rtlCol="0">
            <a:spAutoFit/>
          </a:bodyPr>
          <a:lstStyle/>
          <a:p>
            <a:pPr algn="ctr">
              <a:lnSpc>
                <a:spcPct val="80000"/>
              </a:lnSpc>
            </a:pPr>
            <a:r>
              <a:rPr lang="en-US" b="1" dirty="0">
                <a:solidFill>
                  <a:srgbClr val="595959"/>
                </a:solidFill>
                <a:latin typeface="Helvetica"/>
                <a:cs typeface="Helvetica"/>
              </a:rPr>
              <a:t>Establish your Next</a:t>
            </a:r>
          </a:p>
          <a:p>
            <a:pPr algn="ctr">
              <a:lnSpc>
                <a:spcPct val="80000"/>
              </a:lnSpc>
            </a:pPr>
            <a:r>
              <a:rPr lang="en-US" b="1" dirty="0">
                <a:solidFill>
                  <a:srgbClr val="595959"/>
                </a:solidFill>
                <a:latin typeface="Helvetica"/>
                <a:cs typeface="Helvetica"/>
              </a:rPr>
              <a:t>Target</a:t>
            </a:r>
          </a:p>
          <a:p>
            <a:pPr algn="ctr">
              <a:lnSpc>
                <a:spcPct val="80000"/>
              </a:lnSpc>
            </a:pPr>
            <a:r>
              <a:rPr lang="en-US" b="1" dirty="0">
                <a:solidFill>
                  <a:srgbClr val="595959"/>
                </a:solidFill>
                <a:latin typeface="Helvetica"/>
                <a:cs typeface="Helvetica"/>
              </a:rPr>
              <a:t>Condition</a:t>
            </a:r>
            <a:endParaRPr lang="en-US" dirty="0">
              <a:solidFill>
                <a:srgbClr val="595959"/>
              </a:solidFill>
              <a:latin typeface="Helvetica"/>
              <a:cs typeface="Helvetica"/>
            </a:endParaRPr>
          </a:p>
        </p:txBody>
      </p:sp>
      <p:sp>
        <p:nvSpPr>
          <p:cNvPr id="113" name="Oval 112"/>
          <p:cNvSpPr>
            <a:spLocks/>
          </p:cNvSpPr>
          <p:nvPr/>
        </p:nvSpPr>
        <p:spPr>
          <a:xfrm>
            <a:off x="7382351" y="169930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921026"/>
            <a:ext cx="1567277" cy="835353"/>
          </a:xfrm>
          <a:prstGeom prst="rect">
            <a:avLst/>
          </a:prstGeom>
          <a:noFill/>
        </p:spPr>
        <p:txBody>
          <a:bodyPr wrap="square" lIns="82012" tIns="41004" rIns="82012" bIns="41004" rtlCol="0">
            <a:spAutoFit/>
          </a:bodyPr>
          <a:lstStyle/>
          <a:p>
            <a:pPr algn="ctr">
              <a:lnSpc>
                <a:spcPct val="90000"/>
              </a:lnSpc>
            </a:pPr>
            <a:r>
              <a:rPr lang="en-US" b="1" dirty="0">
                <a:solidFill>
                  <a:srgbClr val="595959"/>
                </a:solidFill>
                <a:latin typeface="Helvetica"/>
                <a:cs typeface="Helvetica"/>
              </a:rPr>
              <a:t>Get the Direction or</a:t>
            </a:r>
          </a:p>
          <a:p>
            <a:pPr algn="ctr">
              <a:lnSpc>
                <a:spcPct val="90000"/>
              </a:lnSpc>
            </a:pPr>
            <a:r>
              <a:rPr lang="en-US" b="1" dirty="0">
                <a:solidFill>
                  <a:srgbClr val="595959"/>
                </a:solidFill>
                <a:latin typeface="Helvetica"/>
                <a:cs typeface="Helvetica"/>
              </a:rPr>
              <a:t>Challenge</a:t>
            </a:r>
            <a:endParaRPr lang="en-US" spc="-135" dirty="0">
              <a:solidFill>
                <a:srgbClr val="595959"/>
              </a:solidFill>
              <a:latin typeface="Helvetica"/>
              <a:cs typeface="Helvetica"/>
            </a:endParaRPr>
          </a:p>
        </p:txBody>
      </p:sp>
      <p:sp>
        <p:nvSpPr>
          <p:cNvPr id="25" name="TextBox 24"/>
          <p:cNvSpPr txBox="1"/>
          <p:nvPr/>
        </p:nvSpPr>
        <p:spPr>
          <a:xfrm>
            <a:off x="0" y="188689"/>
            <a:ext cx="9144000" cy="1042805"/>
          </a:xfrm>
          <a:prstGeom prst="rect">
            <a:avLst/>
          </a:prstGeom>
          <a:noFill/>
        </p:spPr>
        <p:txBody>
          <a:bodyPr wrap="square" lIns="91397" tIns="45698" rIns="91397" bIns="45698" rtlCol="0">
            <a:spAutoFit/>
          </a:bodyPr>
          <a:lstStyle/>
          <a:p>
            <a:pPr algn="ctr">
              <a:lnSpc>
                <a:spcPct val="90000"/>
              </a:lnSpc>
            </a:pPr>
            <a:r>
              <a:rPr lang="en-US" sz="3400" b="1" dirty="0">
                <a:solidFill>
                  <a:srgbClr val="FF0000"/>
                </a:solidFill>
                <a:latin typeface="Helvetica"/>
                <a:cs typeface="Helvetica"/>
              </a:rPr>
              <a:t>Step 2:</a:t>
            </a:r>
          </a:p>
          <a:p>
            <a:pPr algn="ctr">
              <a:lnSpc>
                <a:spcPct val="90000"/>
              </a:lnSpc>
            </a:pPr>
            <a:r>
              <a:rPr lang="en-US" sz="3400" b="1" dirty="0">
                <a:latin typeface="Helvetica"/>
                <a:cs typeface="Helvetica"/>
              </a:rPr>
              <a:t>GRASP THE CURRENT CONDITION</a:t>
            </a:r>
          </a:p>
        </p:txBody>
      </p:sp>
      <p:sp>
        <p:nvSpPr>
          <p:cNvPr id="20" name="TextBox 19"/>
          <p:cNvSpPr txBox="1"/>
          <p:nvPr/>
        </p:nvSpPr>
        <p:spPr>
          <a:xfrm>
            <a:off x="792821" y="4022458"/>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2</a:t>
            </a:r>
            <a:endParaRPr lang="en-US" sz="3100" b="1" dirty="0">
              <a:solidFill>
                <a:srgbClr val="FF0000"/>
              </a:solidFill>
              <a:latin typeface="Helvetica"/>
              <a:cs typeface="Helvetica"/>
            </a:endParaRPr>
          </a:p>
        </p:txBody>
      </p:sp>
      <p:grpSp>
        <p:nvGrpSpPr>
          <p:cNvPr id="2" name="Group 1"/>
          <p:cNvGrpSpPr/>
          <p:nvPr/>
        </p:nvGrpSpPr>
        <p:grpSpPr>
          <a:xfrm>
            <a:off x="273010" y="1949123"/>
            <a:ext cx="4408740" cy="2710192"/>
            <a:chOff x="273010" y="1949121"/>
            <a:chExt cx="4408740" cy="2710192"/>
          </a:xfrm>
        </p:grpSpPr>
        <p:cxnSp>
          <p:nvCxnSpPr>
            <p:cNvPr id="22" name="Straight Arrow Connector 21"/>
            <p:cNvCxnSpPr/>
            <p:nvPr/>
          </p:nvCxnSpPr>
          <p:spPr>
            <a:xfrm>
              <a:off x="696656" y="3070904"/>
              <a:ext cx="0" cy="1588409"/>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4" name="Picture 3" descr="Timer.jpg"/>
            <p:cNvPicPr>
              <a:picLocks noChangeAspect="1"/>
            </p:cNvPicPr>
            <p:nvPr/>
          </p:nvPicPr>
          <p:blipFill rotWithShape="1">
            <a:blip r:embed="rId5">
              <a:extLst>
                <a:ext uri="{28A0092B-C50C-407E-A947-70E740481C1C}">
                  <a14:useLocalDpi xmlns:a14="http://schemas.microsoft.com/office/drawing/2010/main" val="0"/>
                </a:ext>
              </a:extLst>
            </a:blip>
            <a:srcRect r="20929"/>
            <a:stretch/>
          </p:blipFill>
          <p:spPr>
            <a:xfrm>
              <a:off x="273010" y="1977403"/>
              <a:ext cx="1694311" cy="1535642"/>
            </a:xfrm>
            <a:prstGeom prst="rect">
              <a:avLst/>
            </a:prstGeom>
            <a:ln>
              <a:solidFill>
                <a:schemeClr val="tx1"/>
              </a:solidFill>
            </a:ln>
          </p:spPr>
        </p:pic>
        <p:sp>
          <p:nvSpPr>
            <p:cNvPr id="21" name="TextBox 20"/>
            <p:cNvSpPr txBox="1"/>
            <p:nvPr/>
          </p:nvSpPr>
          <p:spPr>
            <a:xfrm>
              <a:off x="2010435" y="1949121"/>
              <a:ext cx="2671315" cy="1140813"/>
            </a:xfrm>
            <a:prstGeom prst="rect">
              <a:avLst/>
            </a:prstGeom>
            <a:noFill/>
          </p:spPr>
          <p:txBody>
            <a:bodyPr wrap="square" lIns="91429" tIns="45714" rIns="91429" bIns="45714" rtlCol="0">
              <a:spAutoFit/>
            </a:bodyPr>
            <a:lstStyle/>
            <a:p>
              <a:pPr>
                <a:lnSpc>
                  <a:spcPct val="80000"/>
                </a:lnSpc>
              </a:pPr>
              <a:r>
                <a:rPr lang="en-US" sz="2800" b="1" i="1" dirty="0">
                  <a:solidFill>
                    <a:srgbClr val="0000FF"/>
                  </a:solidFill>
                </a:rPr>
                <a:t>What was your team's </a:t>
              </a:r>
              <a:r>
                <a:rPr lang="en-US" sz="2800" b="1" i="1" u="sng" dirty="0">
                  <a:solidFill>
                    <a:srgbClr val="0000FF"/>
                  </a:solidFill>
                </a:rPr>
                <a:t>last </a:t>
              </a:r>
              <a:r>
                <a:rPr lang="en-US" sz="2800" b="1" i="1" dirty="0">
                  <a:solidFill>
                    <a:srgbClr val="0000FF"/>
                  </a:solidFill>
                </a:rPr>
                <a:t>baseline time?</a:t>
              </a:r>
              <a:endParaRPr lang="en-US" sz="2800" b="1" dirty="0">
                <a:solidFill>
                  <a:srgbClr val="0000FF"/>
                </a:solidFill>
              </a:endParaRPr>
            </a:p>
          </p:txBody>
        </p:sp>
      </p:grpSp>
      <p:sp>
        <p:nvSpPr>
          <p:cNvPr id="5" name="Footer Placeholder 4"/>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2200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72C2A9-FF8C-6749-AD2C-C74C9FC1613B}"/>
              </a:ext>
            </a:extLst>
          </p:cNvPr>
          <p:cNvPicPr>
            <a:picLocks noChangeAspect="1"/>
          </p:cNvPicPr>
          <p:nvPr/>
        </p:nvPicPr>
        <p:blipFill>
          <a:blip r:embed="rId3"/>
          <a:stretch>
            <a:fillRect/>
          </a:stretch>
        </p:blipFill>
        <p:spPr>
          <a:xfrm>
            <a:off x="3629189" y="2224128"/>
            <a:ext cx="5106100" cy="2940995"/>
          </a:xfrm>
          <a:prstGeom prst="rect">
            <a:avLst/>
          </a:prstGeom>
        </p:spPr>
      </p:pic>
      <p:pic>
        <p:nvPicPr>
          <p:cNvPr id="4" name="Picture 3">
            <a:extLst>
              <a:ext uri="{FF2B5EF4-FFF2-40B4-BE49-F238E27FC236}">
                <a16:creationId xmlns:a16="http://schemas.microsoft.com/office/drawing/2014/main" id="{EF421B8C-7155-5442-A45D-A9EE0EF4DFAD}"/>
              </a:ext>
            </a:extLst>
          </p:cNvPr>
          <p:cNvPicPr>
            <a:picLocks noChangeAspect="1"/>
          </p:cNvPicPr>
          <p:nvPr/>
        </p:nvPicPr>
        <p:blipFill rotWithShape="1">
          <a:blip r:embed="rId4"/>
          <a:srcRect t="7759" b="7215"/>
          <a:stretch/>
        </p:blipFill>
        <p:spPr>
          <a:xfrm>
            <a:off x="7572468" y="1306597"/>
            <a:ext cx="955501" cy="812427"/>
          </a:xfrm>
          <a:prstGeom prst="rect">
            <a:avLst/>
          </a:prstGeom>
        </p:spPr>
      </p:pic>
      <p:pic>
        <p:nvPicPr>
          <p:cNvPr id="7" name="Picture 6" descr="teacher not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5" name="TextBox 4"/>
          <p:cNvSpPr txBox="1"/>
          <p:nvPr/>
        </p:nvSpPr>
        <p:spPr>
          <a:xfrm>
            <a:off x="1674266" y="6162435"/>
            <a:ext cx="5801797" cy="430887"/>
          </a:xfrm>
          <a:prstGeom prst="rect">
            <a:avLst/>
          </a:prstGeom>
          <a:noFill/>
        </p:spPr>
        <p:txBody>
          <a:bodyPr wrap="square" rtlCol="0">
            <a:spAutoFit/>
          </a:bodyPr>
          <a:lstStyle/>
          <a:p>
            <a:pPr algn="ctr">
              <a:lnSpc>
                <a:spcPct val="90000"/>
              </a:lnSpc>
            </a:pPr>
            <a:r>
              <a:rPr lang="en-US" sz="2400" b="1" i="1" dirty="0">
                <a:solidFill>
                  <a:schemeClr val="bg1">
                    <a:lumMod val="50000"/>
                  </a:schemeClr>
                </a:solidFill>
              </a:rPr>
              <a:t>THIS SLIDE IS NOT PART OF THE EXERCISE</a:t>
            </a:r>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12" name="TextBox 11">
            <a:extLst>
              <a:ext uri="{FF2B5EF4-FFF2-40B4-BE49-F238E27FC236}">
                <a16:creationId xmlns:a16="http://schemas.microsoft.com/office/drawing/2014/main" id="{2AE59780-35B5-1140-8728-3544A4EDD742}"/>
              </a:ext>
            </a:extLst>
          </p:cNvPr>
          <p:cNvSpPr txBox="1"/>
          <p:nvPr/>
        </p:nvSpPr>
        <p:spPr>
          <a:xfrm>
            <a:off x="494921" y="421876"/>
            <a:ext cx="8160486" cy="929441"/>
          </a:xfrm>
          <a:prstGeom prst="rect">
            <a:avLst/>
          </a:prstGeom>
          <a:noFill/>
        </p:spPr>
        <p:txBody>
          <a:bodyPr wrap="square" lIns="91397" tIns="45698" rIns="91397" bIns="45698" rtlCol="0">
            <a:spAutoFit/>
          </a:bodyPr>
          <a:lstStyle/>
          <a:p>
            <a:pPr>
              <a:lnSpc>
                <a:spcPct val="85000"/>
              </a:lnSpc>
            </a:pPr>
            <a:r>
              <a:rPr lang="en-US" sz="3200" b="1">
                <a:cs typeface="Arial" panose="020B0604020202020204" pitchFamily="34" charset="0"/>
              </a:rPr>
              <a:t>The KiC-1 and KiC-2</a:t>
            </a:r>
            <a:r>
              <a:rPr lang="en-US" sz="3200" b="1" dirty="0">
                <a:cs typeface="Arial" panose="020B0604020202020204" pitchFamily="34" charset="0"/>
              </a:rPr>
              <a:t> exercises support the content you’re already using in your classroom</a:t>
            </a:r>
          </a:p>
        </p:txBody>
      </p:sp>
      <p:sp>
        <p:nvSpPr>
          <p:cNvPr id="14" name="TextBox 13">
            <a:extLst>
              <a:ext uri="{FF2B5EF4-FFF2-40B4-BE49-F238E27FC236}">
                <a16:creationId xmlns:a16="http://schemas.microsoft.com/office/drawing/2014/main" id="{687C3683-A3FF-F846-9817-A0C0874F9880}"/>
              </a:ext>
            </a:extLst>
          </p:cNvPr>
          <p:cNvSpPr txBox="1"/>
          <p:nvPr/>
        </p:nvSpPr>
        <p:spPr>
          <a:xfrm>
            <a:off x="619282" y="5253054"/>
            <a:ext cx="8068393" cy="867930"/>
          </a:xfrm>
          <a:prstGeom prst="rect">
            <a:avLst/>
          </a:prstGeom>
          <a:noFill/>
        </p:spPr>
        <p:txBody>
          <a:bodyPr wrap="square" rtlCol="0">
            <a:spAutoFit/>
          </a:bodyPr>
          <a:lstStyle/>
          <a:p>
            <a:pPr>
              <a:lnSpc>
                <a:spcPct val="90000"/>
              </a:lnSpc>
            </a:pPr>
            <a:r>
              <a:rPr lang="en-US" sz="1400"/>
              <a:t>KiC</a:t>
            </a:r>
            <a:r>
              <a:rPr lang="en-US" sz="1400" dirty="0"/>
              <a:t> materials are licensed under a</a:t>
            </a:r>
            <a:r>
              <a:rPr lang="en-US" sz="1400" b="1" dirty="0"/>
              <a:t> Creative Commons Attribution-NonCommercial-ShareAlike license</a:t>
            </a:r>
            <a:r>
              <a:rPr lang="en-US" sz="1400" dirty="0"/>
              <a:t>.</a:t>
            </a:r>
          </a:p>
          <a:p>
            <a:pPr>
              <a:lnSpc>
                <a:spcPct val="90000"/>
              </a:lnSpc>
            </a:pPr>
            <a:r>
              <a:rPr lang="en-US" sz="1400" dirty="0"/>
              <a:t>You are free to copy, use, remix, transform, build upon and redistribute</a:t>
            </a:r>
          </a:p>
          <a:p>
            <a:pPr>
              <a:lnSpc>
                <a:spcPct val="90000"/>
              </a:lnSpc>
            </a:pPr>
            <a:r>
              <a:rPr lang="en-US" sz="1400" dirty="0"/>
              <a:t>them. Just note the source as </a:t>
            </a:r>
            <a:r>
              <a:rPr lang="en-US" sz="1400" b="1" dirty="0"/>
              <a:t>katatogrow.com</a:t>
            </a:r>
            <a:r>
              <a:rPr lang="en-US" sz="1400" dirty="0"/>
              <a:t>. However, these materials</a:t>
            </a:r>
          </a:p>
          <a:p>
            <a:pPr>
              <a:lnSpc>
                <a:spcPct val="90000"/>
              </a:lnSpc>
            </a:pPr>
            <a:r>
              <a:rPr lang="en-US" sz="1400" dirty="0"/>
              <a:t>may not be used for sale in any form. Use them, adapt them, share them!</a:t>
            </a:r>
          </a:p>
        </p:txBody>
      </p:sp>
      <p:pic>
        <p:nvPicPr>
          <p:cNvPr id="15" name="Picture 14" descr="creative_commons.jpg">
            <a:extLst>
              <a:ext uri="{FF2B5EF4-FFF2-40B4-BE49-F238E27FC236}">
                <a16:creationId xmlns:a16="http://schemas.microsoft.com/office/drawing/2014/main" id="{2A099478-90EA-D143-BE71-68F8313645FE}"/>
              </a:ext>
            </a:extLst>
          </p:cNvPr>
          <p:cNvPicPr>
            <a:picLocks noChangeAspect="1"/>
          </p:cNvPicPr>
          <p:nvPr/>
        </p:nvPicPr>
        <p:blipFill rotWithShape="1">
          <a:blip r:embed="rId6">
            <a:extLst>
              <a:ext uri="{28A0092B-C50C-407E-A947-70E740481C1C}">
                <a14:useLocalDpi xmlns:a14="http://schemas.microsoft.com/office/drawing/2010/main" val="0"/>
              </a:ext>
            </a:extLst>
          </a:blip>
          <a:srcRect t="13164" b="20428"/>
          <a:stretch/>
        </p:blipFill>
        <p:spPr>
          <a:xfrm>
            <a:off x="6628455" y="5590172"/>
            <a:ext cx="1712356" cy="429768"/>
          </a:xfrm>
          <a:prstGeom prst="rect">
            <a:avLst/>
          </a:prstGeom>
          <a:ln>
            <a:solidFill>
              <a:schemeClr val="tx1"/>
            </a:solidFill>
          </a:ln>
        </p:spPr>
      </p:pic>
      <p:sp>
        <p:nvSpPr>
          <p:cNvPr id="13" name="TextBox 12">
            <a:extLst>
              <a:ext uri="{FF2B5EF4-FFF2-40B4-BE49-F238E27FC236}">
                <a16:creationId xmlns:a16="http://schemas.microsoft.com/office/drawing/2014/main" id="{5D161807-7C57-DD45-9AE7-45267327AB21}"/>
              </a:ext>
            </a:extLst>
          </p:cNvPr>
          <p:cNvSpPr txBox="1"/>
          <p:nvPr/>
        </p:nvSpPr>
        <p:spPr>
          <a:xfrm>
            <a:off x="574802" y="1521507"/>
            <a:ext cx="7237157" cy="1323395"/>
          </a:xfrm>
          <a:prstGeom prst="rect">
            <a:avLst/>
          </a:prstGeom>
          <a:noFill/>
        </p:spPr>
        <p:txBody>
          <a:bodyPr wrap="square" lIns="91397" tIns="45698" rIns="91397" bIns="45698" rtlCol="0">
            <a:spAutoFit/>
          </a:bodyPr>
          <a:lstStyle/>
          <a:p>
            <a:pPr fontAlgn="base"/>
            <a:r>
              <a:rPr lang="en-US" sz="2000"/>
              <a:t>After you run the </a:t>
            </a:r>
            <a:r>
              <a:rPr lang="en-US" sz="2000" b="1"/>
              <a:t>KiC-1 exercise</a:t>
            </a:r>
            <a:r>
              <a:rPr lang="en-US" sz="2000"/>
              <a:t>, which introduces the scientific</a:t>
            </a:r>
          </a:p>
          <a:p>
            <a:pPr fontAlgn="base"/>
            <a:r>
              <a:rPr lang="en-US" sz="2000"/>
              <a:t>4-step “Improvement Kata” pattern, you can apply that pattern to nearly </a:t>
            </a:r>
            <a:r>
              <a:rPr lang="en-US" sz="2000" u="sng"/>
              <a:t>any</a:t>
            </a:r>
            <a:r>
              <a:rPr lang="en-US" sz="2000"/>
              <a:t> content and activity. This way that content or activity</a:t>
            </a:r>
          </a:p>
          <a:p>
            <a:pPr fontAlgn="base"/>
            <a:r>
              <a:rPr lang="en-US" sz="2000"/>
              <a:t>also becomes practice in meta-cognitive skills.</a:t>
            </a:r>
            <a:endParaRPr lang="en-US" sz="2000" dirty="0"/>
          </a:p>
        </p:txBody>
      </p:sp>
      <p:sp>
        <p:nvSpPr>
          <p:cNvPr id="16" name="TextBox 15">
            <a:extLst>
              <a:ext uri="{FF2B5EF4-FFF2-40B4-BE49-F238E27FC236}">
                <a16:creationId xmlns:a16="http://schemas.microsoft.com/office/drawing/2014/main" id="{323219B9-A01F-D447-A01B-1352D4DAA450}"/>
              </a:ext>
            </a:extLst>
          </p:cNvPr>
          <p:cNvSpPr txBox="1"/>
          <p:nvPr/>
        </p:nvSpPr>
        <p:spPr>
          <a:xfrm>
            <a:off x="574802" y="3013835"/>
            <a:ext cx="6733313" cy="1015618"/>
          </a:xfrm>
          <a:prstGeom prst="rect">
            <a:avLst/>
          </a:prstGeom>
          <a:noFill/>
        </p:spPr>
        <p:txBody>
          <a:bodyPr wrap="square" lIns="91397" tIns="45698" rIns="91397" bIns="45698" rtlCol="0">
            <a:spAutoFit/>
          </a:bodyPr>
          <a:lstStyle/>
          <a:p>
            <a:pPr fontAlgn="base"/>
            <a:r>
              <a:rPr lang="en-US" sz="2000"/>
              <a:t>The second, follow-on </a:t>
            </a:r>
            <a:r>
              <a:rPr lang="en-US" sz="2000" b="1"/>
              <a:t>KiC-2 exercise</a:t>
            </a:r>
            <a:r>
              <a:rPr lang="en-US" sz="2000"/>
              <a:t> helps</a:t>
            </a:r>
          </a:p>
          <a:p>
            <a:pPr fontAlgn="base"/>
            <a:r>
              <a:rPr lang="en-US" sz="2000"/>
              <a:t>prepare students to apply the IK pattern</a:t>
            </a:r>
          </a:p>
          <a:p>
            <a:pPr fontAlgn="base"/>
            <a:r>
              <a:rPr lang="en-US" sz="2000"/>
              <a:t>in projects that involve data.</a:t>
            </a:r>
            <a:endParaRPr lang="en-US" sz="2400" dirty="0"/>
          </a:p>
        </p:txBody>
      </p:sp>
    </p:spTree>
    <p:extLst>
      <p:ext uri="{BB962C8B-B14F-4D97-AF65-F5344CB8AC3E}">
        <p14:creationId xmlns:p14="http://schemas.microsoft.com/office/powerpoint/2010/main" val="80130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076451"/>
            <a:ext cx="2139950" cy="2401718"/>
          </a:xfrm>
          <a:prstGeom prst="rect">
            <a:avLst/>
          </a:prstGeom>
        </p:spPr>
      </p:pic>
      <p:sp>
        <p:nvSpPr>
          <p:cNvPr id="5" name="TextBox 4"/>
          <p:cNvSpPr txBox="1"/>
          <p:nvPr/>
        </p:nvSpPr>
        <p:spPr>
          <a:xfrm>
            <a:off x="2882900" y="2231233"/>
            <a:ext cx="5905500" cy="2519632"/>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en-US" sz="2800" b="1" dirty="0"/>
              <a:t>It's important to understand where you currently are, before you set your next goal. </a:t>
            </a:r>
          </a:p>
          <a:p>
            <a:pPr marL="274224" indent="-274224">
              <a:lnSpc>
                <a:spcPct val="80000"/>
              </a:lnSpc>
              <a:buClr>
                <a:schemeClr val="tx1"/>
              </a:buClr>
              <a:buSzPct val="125000"/>
              <a:buFont typeface="Arial"/>
              <a:buChar char="•"/>
            </a:pPr>
            <a:endParaRPr lang="en-US" sz="2800" b="1" dirty="0"/>
          </a:p>
          <a:p>
            <a:pPr marL="274224" indent="-274224">
              <a:lnSpc>
                <a:spcPct val="80000"/>
              </a:lnSpc>
              <a:buClr>
                <a:schemeClr val="tx1"/>
              </a:buClr>
              <a:buSzPct val="125000"/>
              <a:buFont typeface="Arial"/>
              <a:buChar char="•"/>
            </a:pPr>
            <a:r>
              <a:rPr lang="en-US" sz="2800" b="1" dirty="0"/>
              <a:t>Don't pull goals randomly out of the air.  A team should feel like its goals are meaningful.</a:t>
            </a:r>
          </a:p>
        </p:txBody>
      </p:sp>
      <p:sp>
        <p:nvSpPr>
          <p:cNvPr id="6" name="TextBox 5"/>
          <p:cNvSpPr txBox="1"/>
          <p:nvPr/>
        </p:nvSpPr>
        <p:spPr>
          <a:xfrm>
            <a:off x="0" y="275853"/>
            <a:ext cx="9144000" cy="1138729"/>
          </a:xfrm>
          <a:prstGeom prst="rect">
            <a:avLst/>
          </a:prstGeom>
          <a:noFill/>
        </p:spPr>
        <p:txBody>
          <a:bodyPr wrap="square" lIns="91397" tIns="45698" rIns="91397" bIns="45698" rtlCol="0">
            <a:spAutoFit/>
          </a:bodyPr>
          <a:lstStyle/>
          <a:p>
            <a:pPr algn="ctr"/>
            <a:r>
              <a:rPr lang="en-US" sz="3400" b="1" dirty="0">
                <a:latin typeface="Helvetica"/>
                <a:cs typeface="Helvetica"/>
              </a:rPr>
              <a:t>Key Points About:</a:t>
            </a:r>
          </a:p>
          <a:p>
            <a:pPr algn="ctr"/>
            <a:r>
              <a:rPr lang="en-US" sz="3400" b="1" i="1" dirty="0">
                <a:latin typeface="Helvetica"/>
                <a:cs typeface="Helvetica"/>
              </a:rPr>
              <a:t>GRASPING THE CURRENT CONDITION</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90251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Thinking.jpg"/>
          <p:cNvPicPr>
            <a:picLocks noChangeAspect="1"/>
          </p:cNvPicPr>
          <p:nvPr/>
        </p:nvPicPr>
        <p:blipFill rotWithShape="1">
          <a:blip r:embed="rId3">
            <a:extLst>
              <a:ext uri="{28A0092B-C50C-407E-A947-70E740481C1C}">
                <a14:useLocalDpi xmlns:a14="http://schemas.microsoft.com/office/drawing/2010/main" val="0"/>
              </a:ext>
            </a:extLst>
          </a:blip>
          <a:srcRect b="25309"/>
          <a:stretch/>
        </p:blipFill>
        <p:spPr>
          <a:xfrm>
            <a:off x="5858320" y="3337424"/>
            <a:ext cx="3098866" cy="1865551"/>
          </a:xfrm>
          <a:prstGeom prst="rect">
            <a:avLst/>
          </a:prstGeom>
        </p:spPr>
      </p:pic>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4">
            <a:grayscl/>
            <a:alphaModFix amt="59000"/>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chemeClr val="bg1"/>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536216"/>
            <a:ext cx="2222647" cy="947148"/>
          </a:xfrm>
          <a:prstGeom prst="rect">
            <a:avLst/>
          </a:prstGeom>
          <a:noFill/>
        </p:spPr>
        <p:txBody>
          <a:bodyPr wrap="square" lIns="82012" tIns="41004" rIns="82012" bIns="41004" rtlCol="0">
            <a:spAutoFit/>
          </a:bodyPr>
          <a:lstStyle/>
          <a:p>
            <a:pPr>
              <a:lnSpc>
                <a:spcPct val="90000"/>
              </a:lnSpc>
            </a:pPr>
            <a:r>
              <a:rPr lang="en-US" sz="2000" b="1" dirty="0">
                <a:solidFill>
                  <a:schemeClr val="tx1">
                    <a:lumMod val="65000"/>
                    <a:lumOff val="35000"/>
                  </a:schemeClr>
                </a:solidFill>
                <a:latin typeface="Helvetica"/>
                <a:cs typeface="Helvetica"/>
              </a:rPr>
              <a:t>Conduct Experiments</a:t>
            </a:r>
          </a:p>
          <a:p>
            <a:pPr>
              <a:lnSpc>
                <a:spcPct val="90000"/>
              </a:lnSpc>
            </a:pPr>
            <a:r>
              <a:rPr lang="en-US" sz="2000" b="1" dirty="0">
                <a:solidFill>
                  <a:schemeClr val="tx1">
                    <a:lumMod val="65000"/>
                    <a:lumOff val="35000"/>
                  </a:schemeClr>
                </a:solidFill>
                <a:latin typeface="Helvetica"/>
                <a:cs typeface="Helvetica"/>
              </a:rPr>
              <a:t>to get there</a:t>
            </a:r>
          </a:p>
        </p:txBody>
      </p:sp>
      <p:sp>
        <p:nvSpPr>
          <p:cNvPr id="93" name="TextBox 92"/>
          <p:cNvSpPr txBox="1"/>
          <p:nvPr/>
        </p:nvSpPr>
        <p:spPr>
          <a:xfrm>
            <a:off x="423822" y="4860236"/>
            <a:ext cx="1335812" cy="835353"/>
          </a:xfrm>
          <a:prstGeom prst="rect">
            <a:avLst/>
          </a:prstGeom>
          <a:noFill/>
        </p:spPr>
        <p:txBody>
          <a:bodyPr wrap="square" lIns="82012" tIns="41004" rIns="82012" bIns="41004" rtlCol="0">
            <a:spAutoFit/>
          </a:bodyPr>
          <a:lstStyle/>
          <a:p>
            <a:pPr algn="ctr">
              <a:lnSpc>
                <a:spcPct val="90000"/>
              </a:lnSpc>
            </a:pPr>
            <a:r>
              <a:rPr lang="en-US" b="1" dirty="0">
                <a:solidFill>
                  <a:schemeClr val="tx1">
                    <a:lumMod val="65000"/>
                    <a:lumOff val="35000"/>
                  </a:schemeClr>
                </a:solidFill>
                <a:latin typeface="Helvetica"/>
                <a:cs typeface="Helvetica"/>
              </a:rPr>
              <a:t>Grasp the Current</a:t>
            </a:r>
          </a:p>
          <a:p>
            <a:pPr algn="ctr">
              <a:lnSpc>
                <a:spcPct val="90000"/>
              </a:lnSpc>
            </a:pPr>
            <a:r>
              <a:rPr lang="en-US" b="1" dirty="0">
                <a:solidFill>
                  <a:schemeClr val="tx1">
                    <a:lumMod val="65000"/>
                    <a:lumOff val="35000"/>
                  </a:schemeClr>
                </a:solidFill>
                <a:latin typeface="Helvetica"/>
                <a:cs typeface="Helvetica"/>
              </a:rPr>
              <a:t>Condition</a:t>
            </a: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93765"/>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707813"/>
            <a:ext cx="1309818" cy="978469"/>
          </a:xfrm>
          <a:prstGeom prst="rect">
            <a:avLst/>
          </a:prstGeom>
          <a:noFill/>
        </p:spPr>
        <p:txBody>
          <a:bodyPr wrap="square" lIns="82012" tIns="41004" rIns="82012" bIns="41004" rtlCol="0">
            <a:spAutoFit/>
          </a:bodyPr>
          <a:lstStyle/>
          <a:p>
            <a:pPr algn="ctr">
              <a:lnSpc>
                <a:spcPct val="80000"/>
              </a:lnSpc>
            </a:pPr>
            <a:r>
              <a:rPr lang="en-US" b="1" dirty="0">
                <a:latin typeface="Helvetica"/>
                <a:cs typeface="Helvetica"/>
              </a:rPr>
              <a:t>Establish your Next</a:t>
            </a:r>
          </a:p>
          <a:p>
            <a:pPr algn="ctr">
              <a:lnSpc>
                <a:spcPct val="80000"/>
              </a:lnSpc>
            </a:pPr>
            <a:r>
              <a:rPr lang="en-US" b="1" dirty="0">
                <a:latin typeface="Helvetica"/>
                <a:cs typeface="Helvetica"/>
              </a:rPr>
              <a:t>Target</a:t>
            </a:r>
          </a:p>
          <a:p>
            <a:pPr algn="ctr">
              <a:lnSpc>
                <a:spcPct val="80000"/>
              </a:lnSpc>
            </a:pPr>
            <a:r>
              <a:rPr lang="en-US" b="1" dirty="0">
                <a:latin typeface="Helvetica"/>
                <a:cs typeface="Helvetica"/>
              </a:rPr>
              <a:t>Condition</a:t>
            </a:r>
            <a:endParaRPr lang="en-US" dirty="0">
              <a:latin typeface="Helvetica"/>
              <a:cs typeface="Helvetica"/>
            </a:endParaRPr>
          </a:p>
        </p:txBody>
      </p:sp>
      <p:sp>
        <p:nvSpPr>
          <p:cNvPr id="113" name="Oval 112"/>
          <p:cNvSpPr>
            <a:spLocks/>
          </p:cNvSpPr>
          <p:nvPr/>
        </p:nvSpPr>
        <p:spPr>
          <a:xfrm>
            <a:off x="7382351" y="169930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921026"/>
            <a:ext cx="1567277" cy="835353"/>
          </a:xfrm>
          <a:prstGeom prst="rect">
            <a:avLst/>
          </a:prstGeom>
          <a:noFill/>
        </p:spPr>
        <p:txBody>
          <a:bodyPr wrap="square" lIns="82012" tIns="41004" rIns="82012" bIns="41004" rtlCol="0">
            <a:spAutoFit/>
          </a:bodyPr>
          <a:lstStyle/>
          <a:p>
            <a:pPr algn="ctr">
              <a:lnSpc>
                <a:spcPct val="90000"/>
              </a:lnSpc>
            </a:pPr>
            <a:r>
              <a:rPr lang="en-US" b="1" dirty="0">
                <a:solidFill>
                  <a:schemeClr val="tx1">
                    <a:lumMod val="65000"/>
                    <a:lumOff val="35000"/>
                  </a:schemeClr>
                </a:solidFill>
                <a:latin typeface="Helvetica"/>
                <a:cs typeface="Helvetica"/>
              </a:rPr>
              <a:t>Get the Direction or</a:t>
            </a:r>
          </a:p>
          <a:p>
            <a:pPr algn="ctr">
              <a:lnSpc>
                <a:spcPct val="90000"/>
              </a:lnSpc>
            </a:pPr>
            <a:r>
              <a:rPr lang="en-US" b="1" dirty="0">
                <a:solidFill>
                  <a:schemeClr val="tx1">
                    <a:lumMod val="65000"/>
                    <a:lumOff val="35000"/>
                  </a:schemeClr>
                </a:solidFill>
                <a:latin typeface="Helvetica"/>
                <a:cs typeface="Helvetica"/>
              </a:rPr>
              <a:t>Challenge</a:t>
            </a:r>
            <a:endParaRPr lang="en-US" spc="-135" dirty="0">
              <a:solidFill>
                <a:schemeClr val="tx1">
                  <a:lumMod val="65000"/>
                  <a:lumOff val="35000"/>
                </a:schemeClr>
              </a:solidFill>
              <a:latin typeface="Helvetica"/>
              <a:cs typeface="Helvetica"/>
            </a:endParaRPr>
          </a:p>
        </p:txBody>
      </p:sp>
      <p:sp>
        <p:nvSpPr>
          <p:cNvPr id="25" name="TextBox 24"/>
          <p:cNvSpPr txBox="1"/>
          <p:nvPr/>
        </p:nvSpPr>
        <p:spPr>
          <a:xfrm>
            <a:off x="0" y="188687"/>
            <a:ext cx="9144000" cy="1513703"/>
          </a:xfrm>
          <a:prstGeom prst="rect">
            <a:avLst/>
          </a:prstGeom>
          <a:noFill/>
        </p:spPr>
        <p:txBody>
          <a:bodyPr wrap="square" lIns="91397" tIns="45698" rIns="91397" bIns="45698" rtlCol="0">
            <a:spAutoFit/>
          </a:bodyPr>
          <a:lstStyle/>
          <a:p>
            <a:pPr algn="ctr">
              <a:lnSpc>
                <a:spcPct val="90000"/>
              </a:lnSpc>
            </a:pPr>
            <a:r>
              <a:rPr lang="en-US" sz="3400" b="1" dirty="0">
                <a:solidFill>
                  <a:srgbClr val="FF0000"/>
                </a:solidFill>
                <a:latin typeface="Helvetica"/>
                <a:cs typeface="Helvetica"/>
              </a:rPr>
              <a:t>Step 3:</a:t>
            </a:r>
          </a:p>
          <a:p>
            <a:pPr algn="ctr">
              <a:lnSpc>
                <a:spcPct val="90000"/>
              </a:lnSpc>
            </a:pPr>
            <a:r>
              <a:rPr lang="en-US" sz="3400" b="1" dirty="0">
                <a:latin typeface="Helvetica"/>
                <a:cs typeface="Helvetica"/>
              </a:rPr>
              <a:t>ESTABLISH YOUR NEXT</a:t>
            </a:r>
          </a:p>
          <a:p>
            <a:pPr algn="ctr">
              <a:lnSpc>
                <a:spcPct val="90000"/>
              </a:lnSpc>
            </a:pPr>
            <a:r>
              <a:rPr lang="en-US" sz="3400" b="1" dirty="0">
                <a:latin typeface="Helvetica"/>
                <a:cs typeface="Helvetica"/>
              </a:rPr>
              <a:t>TARGET CONDITION</a:t>
            </a:r>
          </a:p>
        </p:txBody>
      </p:sp>
      <p:sp>
        <p:nvSpPr>
          <p:cNvPr id="21" name="TextBox 20"/>
          <p:cNvSpPr txBox="1"/>
          <p:nvPr/>
        </p:nvSpPr>
        <p:spPr>
          <a:xfrm>
            <a:off x="5376869" y="1901493"/>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3</a:t>
            </a:r>
            <a:endParaRPr lang="en-US" sz="3100" b="1" dirty="0">
              <a:solidFill>
                <a:srgbClr val="FF0000"/>
              </a:solidFill>
              <a:latin typeface="Helvetica"/>
              <a:cs typeface="Helvetica"/>
            </a:endParaRPr>
          </a:p>
        </p:txBody>
      </p:sp>
      <p:sp>
        <p:nvSpPr>
          <p:cNvPr id="5" name="Footer Placeholder 4"/>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116569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424314"/>
            <a:ext cx="2139950" cy="2401718"/>
          </a:xfrm>
          <a:prstGeom prst="rect">
            <a:avLst/>
          </a:prstGeom>
        </p:spPr>
      </p:pic>
      <p:sp>
        <p:nvSpPr>
          <p:cNvPr id="5" name="TextBox 4"/>
          <p:cNvSpPr txBox="1"/>
          <p:nvPr/>
        </p:nvSpPr>
        <p:spPr>
          <a:xfrm>
            <a:off x="2921498" y="2456610"/>
            <a:ext cx="5257302" cy="2519632"/>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en-US" sz="2800" b="1" dirty="0"/>
              <a:t>Break a big challenge down into smaller goals.</a:t>
            </a:r>
          </a:p>
          <a:p>
            <a:pPr marL="274224" indent="-274224">
              <a:lnSpc>
                <a:spcPct val="80000"/>
              </a:lnSpc>
              <a:buClr>
                <a:schemeClr val="tx1"/>
              </a:buClr>
              <a:buSzPct val="125000"/>
              <a:buFont typeface="Arial"/>
              <a:buChar char="•"/>
            </a:pPr>
            <a:endParaRPr lang="en-US" sz="2800" b="1" dirty="0"/>
          </a:p>
          <a:p>
            <a:pPr marL="274224" indent="-274224">
              <a:lnSpc>
                <a:spcPct val="80000"/>
              </a:lnSpc>
              <a:buClr>
                <a:schemeClr val="tx1"/>
              </a:buClr>
              <a:buSzPct val="125000"/>
              <a:buFont typeface="Arial"/>
              <a:buChar char="•"/>
            </a:pPr>
            <a:r>
              <a:rPr lang="en-US" sz="2800" b="1" dirty="0"/>
              <a:t>Set an easier and closer goal that's on the way to your challenge. When you get there you can set the next goal. </a:t>
            </a:r>
          </a:p>
        </p:txBody>
      </p:sp>
      <p:sp>
        <p:nvSpPr>
          <p:cNvPr id="7" name="TextBox 6"/>
          <p:cNvSpPr txBox="1"/>
          <p:nvPr/>
        </p:nvSpPr>
        <p:spPr>
          <a:xfrm>
            <a:off x="0" y="327147"/>
            <a:ext cx="9144000" cy="1566025"/>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Key Points About:</a:t>
            </a:r>
          </a:p>
          <a:p>
            <a:pPr algn="ctr"/>
            <a:r>
              <a:rPr lang="en-US" sz="3400" b="1" i="1" dirty="0">
                <a:latin typeface="Helvetica"/>
                <a:cs typeface="Helvetica"/>
              </a:rPr>
              <a:t>ESTABLISHING YOUR NEXT</a:t>
            </a:r>
          </a:p>
          <a:p>
            <a:pPr algn="ctr">
              <a:lnSpc>
                <a:spcPct val="90000"/>
              </a:lnSpc>
            </a:pPr>
            <a:r>
              <a:rPr lang="en-US" sz="3400" b="1" i="1" dirty="0">
                <a:latin typeface="Helvetica"/>
                <a:cs typeface="Helvetica"/>
              </a:rPr>
              <a:t>TARGET CONDITION</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4412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Thinking.jpg"/>
          <p:cNvPicPr>
            <a:picLocks noChangeAspect="1"/>
          </p:cNvPicPr>
          <p:nvPr/>
        </p:nvPicPr>
        <p:blipFill rotWithShape="1">
          <a:blip r:embed="rId3">
            <a:grayscl/>
            <a:extLst>
              <a:ext uri="{28A0092B-C50C-407E-A947-70E740481C1C}">
                <a14:useLocalDpi xmlns:a14="http://schemas.microsoft.com/office/drawing/2010/main" val="0"/>
              </a:ext>
            </a:extLst>
          </a:blip>
          <a:srcRect b="25309"/>
          <a:stretch/>
        </p:blipFill>
        <p:spPr>
          <a:xfrm>
            <a:off x="5858320" y="3250260"/>
            <a:ext cx="3098866" cy="1865551"/>
          </a:xfrm>
          <a:prstGeom prst="rect">
            <a:avLst/>
          </a:prstGeom>
        </p:spPr>
      </p:pic>
      <p:sp>
        <p:nvSpPr>
          <p:cNvPr id="19" name="TextBox 18"/>
          <p:cNvSpPr txBox="1"/>
          <p:nvPr/>
        </p:nvSpPr>
        <p:spPr>
          <a:xfrm>
            <a:off x="5675362" y="5116306"/>
            <a:ext cx="3446922" cy="1485502"/>
          </a:xfrm>
          <a:prstGeom prst="rect">
            <a:avLst/>
          </a:prstGeom>
          <a:noFill/>
        </p:spPr>
        <p:txBody>
          <a:bodyPr wrap="square" lIns="91407" tIns="45704" rIns="91407" bIns="45704" rtlCol="0">
            <a:spAutoFit/>
          </a:bodyPr>
          <a:lstStyle/>
          <a:p>
            <a:pPr algn="ctr">
              <a:lnSpc>
                <a:spcPct val="80000"/>
              </a:lnSpc>
            </a:pPr>
            <a:r>
              <a:rPr lang="en-US" sz="2800" b="1" i="1" dirty="0">
                <a:solidFill>
                  <a:srgbClr val="0000FF"/>
                </a:solidFill>
              </a:rPr>
              <a:t>What puzzle build</a:t>
            </a:r>
          </a:p>
          <a:p>
            <a:pPr algn="ctr">
              <a:lnSpc>
                <a:spcPct val="80000"/>
              </a:lnSpc>
            </a:pPr>
            <a:r>
              <a:rPr lang="en-US" sz="2800" b="1" i="1" dirty="0">
                <a:solidFill>
                  <a:srgbClr val="0000FF"/>
                </a:solidFill>
              </a:rPr>
              <a:t>time does your team want to reach by the end of today's class?</a:t>
            </a:r>
            <a:endParaRPr lang="en-US" sz="2800" b="1" dirty="0">
              <a:solidFill>
                <a:srgbClr val="0000FF"/>
              </a:solidFill>
            </a:endParaRPr>
          </a:p>
        </p:txBody>
      </p:sp>
      <p:sp>
        <p:nvSpPr>
          <p:cNvPr id="30" name="Freeform 29"/>
          <p:cNvSpPr/>
          <p:nvPr/>
        </p:nvSpPr>
        <p:spPr>
          <a:xfrm>
            <a:off x="1712396" y="3079438"/>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4">
            <a:grayscl/>
            <a:alphaModFix amt="59000"/>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764080"/>
            <a:ext cx="603330" cy="1277471"/>
          </a:xfrm>
          <a:prstGeom prst="rect">
            <a:avLst/>
          </a:prstGeom>
          <a:noFill/>
          <a:ln>
            <a:noFill/>
          </a:ln>
        </p:spPr>
      </p:pic>
      <p:sp>
        <p:nvSpPr>
          <p:cNvPr id="89" name="Oval 88"/>
          <p:cNvSpPr>
            <a:spLocks/>
          </p:cNvSpPr>
          <p:nvPr/>
        </p:nvSpPr>
        <p:spPr>
          <a:xfrm>
            <a:off x="410309" y="4524501"/>
            <a:ext cx="1371600" cy="1371600"/>
          </a:xfrm>
          <a:prstGeom prst="ellipse">
            <a:avLst/>
          </a:prstGeom>
          <a:solidFill>
            <a:schemeClr val="bg1"/>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449052"/>
            <a:ext cx="2222647" cy="947148"/>
          </a:xfrm>
          <a:prstGeom prst="rect">
            <a:avLst/>
          </a:prstGeom>
          <a:noFill/>
        </p:spPr>
        <p:txBody>
          <a:bodyPr wrap="square" lIns="82012" tIns="41004" rIns="82012" bIns="41004" rtlCol="0">
            <a:spAutoFit/>
          </a:bodyPr>
          <a:lstStyle/>
          <a:p>
            <a:pPr>
              <a:lnSpc>
                <a:spcPct val="90000"/>
              </a:lnSpc>
            </a:pPr>
            <a:r>
              <a:rPr lang="en-US" sz="2000" b="1" dirty="0">
                <a:solidFill>
                  <a:schemeClr val="tx1">
                    <a:lumMod val="65000"/>
                    <a:lumOff val="35000"/>
                  </a:schemeClr>
                </a:solidFill>
                <a:latin typeface="Helvetica"/>
                <a:cs typeface="Helvetica"/>
              </a:rPr>
              <a:t>Conduct Experiments</a:t>
            </a:r>
          </a:p>
          <a:p>
            <a:pPr>
              <a:lnSpc>
                <a:spcPct val="90000"/>
              </a:lnSpc>
            </a:pPr>
            <a:r>
              <a:rPr lang="en-US" sz="2000" b="1" dirty="0">
                <a:solidFill>
                  <a:schemeClr val="tx1">
                    <a:lumMod val="65000"/>
                    <a:lumOff val="35000"/>
                  </a:schemeClr>
                </a:solidFill>
                <a:latin typeface="Helvetica"/>
                <a:cs typeface="Helvetica"/>
              </a:rPr>
              <a:t>to get there</a:t>
            </a:r>
          </a:p>
        </p:txBody>
      </p:sp>
      <p:sp>
        <p:nvSpPr>
          <p:cNvPr id="93" name="TextBox 92"/>
          <p:cNvSpPr txBox="1"/>
          <p:nvPr/>
        </p:nvSpPr>
        <p:spPr>
          <a:xfrm>
            <a:off x="423822" y="4773072"/>
            <a:ext cx="1335812" cy="835353"/>
          </a:xfrm>
          <a:prstGeom prst="rect">
            <a:avLst/>
          </a:prstGeom>
          <a:noFill/>
        </p:spPr>
        <p:txBody>
          <a:bodyPr wrap="square" lIns="82012" tIns="41004" rIns="82012" bIns="41004" rtlCol="0">
            <a:spAutoFit/>
          </a:bodyPr>
          <a:lstStyle/>
          <a:p>
            <a:pPr algn="ctr">
              <a:lnSpc>
                <a:spcPct val="90000"/>
              </a:lnSpc>
            </a:pPr>
            <a:r>
              <a:rPr lang="en-US" b="1" dirty="0">
                <a:solidFill>
                  <a:schemeClr val="tx1">
                    <a:lumMod val="65000"/>
                    <a:lumOff val="35000"/>
                  </a:schemeClr>
                </a:solidFill>
                <a:latin typeface="Helvetica"/>
                <a:cs typeface="Helvetica"/>
              </a:rPr>
              <a:t>Grasp the Current</a:t>
            </a:r>
          </a:p>
          <a:p>
            <a:pPr algn="ctr">
              <a:lnSpc>
                <a:spcPct val="90000"/>
              </a:lnSpc>
            </a:pPr>
            <a:r>
              <a:rPr lang="en-US" b="1" dirty="0">
                <a:solidFill>
                  <a:schemeClr val="tx1">
                    <a:lumMod val="65000"/>
                    <a:lumOff val="35000"/>
                  </a:schemeClr>
                </a:solidFill>
                <a:latin typeface="Helvetica"/>
                <a:cs typeface="Helvetica"/>
              </a:rPr>
              <a:t>Condition</a:t>
            </a:r>
          </a:p>
        </p:txBody>
      </p:sp>
      <p:cxnSp>
        <p:nvCxnSpPr>
          <p:cNvPr id="95" name="Straight Arrow Connector 94"/>
          <p:cNvCxnSpPr/>
          <p:nvPr/>
        </p:nvCxnSpPr>
        <p:spPr>
          <a:xfrm flipH="1" flipV="1">
            <a:off x="3679346" y="3896697"/>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370869"/>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413900"/>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583348"/>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415403"/>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06601"/>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620649"/>
            <a:ext cx="1309818" cy="978469"/>
          </a:xfrm>
          <a:prstGeom prst="rect">
            <a:avLst/>
          </a:prstGeom>
          <a:noFill/>
        </p:spPr>
        <p:txBody>
          <a:bodyPr wrap="square" lIns="82012" tIns="41004" rIns="82012" bIns="41004" rtlCol="0">
            <a:spAutoFit/>
          </a:bodyPr>
          <a:lstStyle/>
          <a:p>
            <a:pPr algn="ctr">
              <a:lnSpc>
                <a:spcPct val="80000"/>
              </a:lnSpc>
            </a:pPr>
            <a:r>
              <a:rPr lang="en-US" b="1" dirty="0">
                <a:latin typeface="Helvetica"/>
                <a:cs typeface="Helvetica"/>
              </a:rPr>
              <a:t>Establish your Next</a:t>
            </a:r>
          </a:p>
          <a:p>
            <a:pPr algn="ctr">
              <a:lnSpc>
                <a:spcPct val="80000"/>
              </a:lnSpc>
            </a:pPr>
            <a:r>
              <a:rPr lang="en-US" b="1" dirty="0">
                <a:latin typeface="Helvetica"/>
                <a:cs typeface="Helvetica"/>
              </a:rPr>
              <a:t>Target</a:t>
            </a:r>
          </a:p>
          <a:p>
            <a:pPr algn="ctr">
              <a:lnSpc>
                <a:spcPct val="80000"/>
              </a:lnSpc>
            </a:pPr>
            <a:r>
              <a:rPr lang="en-US" b="1" dirty="0">
                <a:latin typeface="Helvetica"/>
                <a:cs typeface="Helvetica"/>
              </a:rPr>
              <a:t>Condition</a:t>
            </a:r>
            <a:endParaRPr lang="en-US" dirty="0">
              <a:latin typeface="Helvetica"/>
              <a:cs typeface="Helvetica"/>
            </a:endParaRPr>
          </a:p>
        </p:txBody>
      </p:sp>
      <p:sp>
        <p:nvSpPr>
          <p:cNvPr id="113" name="Oval 112"/>
          <p:cNvSpPr>
            <a:spLocks/>
          </p:cNvSpPr>
          <p:nvPr/>
        </p:nvSpPr>
        <p:spPr>
          <a:xfrm>
            <a:off x="7382351" y="1612140"/>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833862"/>
            <a:ext cx="1567277" cy="835353"/>
          </a:xfrm>
          <a:prstGeom prst="rect">
            <a:avLst/>
          </a:prstGeom>
          <a:noFill/>
        </p:spPr>
        <p:txBody>
          <a:bodyPr wrap="square" lIns="82012" tIns="41004" rIns="82012" bIns="41004" rtlCol="0">
            <a:spAutoFit/>
          </a:bodyPr>
          <a:lstStyle/>
          <a:p>
            <a:pPr algn="ctr">
              <a:lnSpc>
                <a:spcPct val="90000"/>
              </a:lnSpc>
            </a:pPr>
            <a:r>
              <a:rPr lang="en-US" b="1" dirty="0">
                <a:solidFill>
                  <a:schemeClr val="tx1">
                    <a:lumMod val="65000"/>
                    <a:lumOff val="35000"/>
                  </a:schemeClr>
                </a:solidFill>
                <a:latin typeface="Helvetica"/>
                <a:cs typeface="Helvetica"/>
              </a:rPr>
              <a:t>Get the Direction or</a:t>
            </a:r>
          </a:p>
          <a:p>
            <a:pPr algn="ctr">
              <a:lnSpc>
                <a:spcPct val="90000"/>
              </a:lnSpc>
            </a:pPr>
            <a:r>
              <a:rPr lang="en-US" b="1" dirty="0">
                <a:solidFill>
                  <a:schemeClr val="tx1">
                    <a:lumMod val="65000"/>
                    <a:lumOff val="35000"/>
                  </a:schemeClr>
                </a:solidFill>
                <a:latin typeface="Helvetica"/>
                <a:cs typeface="Helvetica"/>
              </a:rPr>
              <a:t>Challenge</a:t>
            </a:r>
            <a:endParaRPr lang="en-US" spc="-135" dirty="0">
              <a:solidFill>
                <a:schemeClr val="tx1">
                  <a:lumMod val="65000"/>
                  <a:lumOff val="35000"/>
                </a:schemeClr>
              </a:solidFill>
              <a:latin typeface="Helvetica"/>
              <a:cs typeface="Helvetica"/>
            </a:endParaRPr>
          </a:p>
        </p:txBody>
      </p:sp>
      <p:sp>
        <p:nvSpPr>
          <p:cNvPr id="25" name="TextBox 24"/>
          <p:cNvSpPr txBox="1"/>
          <p:nvPr/>
        </p:nvSpPr>
        <p:spPr>
          <a:xfrm>
            <a:off x="0" y="176236"/>
            <a:ext cx="9144000" cy="1042805"/>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LET'S DEFINE YOUR TEAM'S</a:t>
            </a:r>
          </a:p>
          <a:p>
            <a:pPr algn="ctr">
              <a:lnSpc>
                <a:spcPct val="90000"/>
              </a:lnSpc>
            </a:pPr>
            <a:r>
              <a:rPr lang="en-US" sz="3400" b="1" dirty="0">
                <a:latin typeface="Helvetica"/>
                <a:cs typeface="Helvetica"/>
              </a:rPr>
              <a:t>NEXT TARGET CONDITION</a:t>
            </a:r>
          </a:p>
        </p:txBody>
      </p:sp>
      <p:sp>
        <p:nvSpPr>
          <p:cNvPr id="5" name="Footer Placeholder 4"/>
          <p:cNvSpPr>
            <a:spLocks noGrp="1"/>
          </p:cNvSpPr>
          <p:nvPr>
            <p:ph type="ftr" sz="quarter" idx="11"/>
          </p:nvPr>
        </p:nvSpPr>
        <p:spPr/>
        <p:txBody>
          <a:bodyPr/>
          <a:lstStyle/>
          <a:p>
            <a:r>
              <a:rPr lang="en-US" dirty="0"/>
              <a:t>www.katatogrow.com</a:t>
            </a:r>
          </a:p>
        </p:txBody>
      </p:sp>
      <p:sp>
        <p:nvSpPr>
          <p:cNvPr id="23" name="TextBox 22"/>
          <p:cNvSpPr txBox="1"/>
          <p:nvPr/>
        </p:nvSpPr>
        <p:spPr>
          <a:xfrm>
            <a:off x="0" y="1129889"/>
            <a:ext cx="9144000" cy="451393"/>
          </a:xfrm>
          <a:prstGeom prst="rect">
            <a:avLst/>
          </a:prstGeom>
          <a:noFill/>
        </p:spPr>
        <p:txBody>
          <a:bodyPr wrap="square" lIns="91407" tIns="45704" rIns="91407" bIns="45704" rtlCol="0">
            <a:spAutoFit/>
          </a:bodyPr>
          <a:lstStyle/>
          <a:p>
            <a:pPr algn="ctr">
              <a:lnSpc>
                <a:spcPct val="80000"/>
              </a:lnSpc>
            </a:pPr>
            <a:r>
              <a:rPr lang="en-US" sz="2800" b="1" i="1" dirty="0">
                <a:solidFill>
                  <a:srgbClr val="0000FF"/>
                </a:solidFill>
              </a:rPr>
              <a:t>We can do five (5) rounds of experimenting today</a:t>
            </a:r>
            <a:endParaRPr lang="en-US" sz="2800" b="1" dirty="0">
              <a:solidFill>
                <a:srgbClr val="0000FF"/>
              </a:solidFill>
            </a:endParaRPr>
          </a:p>
        </p:txBody>
      </p:sp>
    </p:spTree>
    <p:extLst>
      <p:ext uri="{BB962C8B-B14F-4D97-AF65-F5344CB8AC3E}">
        <p14:creationId xmlns:p14="http://schemas.microsoft.com/office/powerpoint/2010/main" val="4131846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3"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4339650"/>
          </a:xfrm>
          <a:prstGeom prst="rect">
            <a:avLst/>
          </a:prstGeom>
          <a:noFill/>
        </p:spPr>
        <p:txBody>
          <a:bodyPr wrap="square" lIns="91418" tIns="45709" rIns="91418" bIns="45709">
            <a:spAutoFit/>
          </a:bodyPr>
          <a:lstStyle/>
          <a:p>
            <a:pPr algn="ctr"/>
            <a:r>
              <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TIME'S UP</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031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9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9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7500" y="1033314"/>
            <a:ext cx="8509000" cy="4889500"/>
            <a:chOff x="317500" y="946150"/>
            <a:chExt cx="8509000" cy="4889500"/>
          </a:xfrm>
        </p:grpSpPr>
        <p:pic>
          <p:nvPicPr>
            <p:cNvPr id="3" name="Picture 2" descr="Whats-Your-Goal-for-Tod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946150"/>
              <a:ext cx="8509000" cy="4889500"/>
            </a:xfrm>
            <a:prstGeom prst="rect">
              <a:avLst/>
            </a:prstGeom>
          </p:spPr>
        </p:pic>
        <p:sp>
          <p:nvSpPr>
            <p:cNvPr id="5" name="Oval 4"/>
            <p:cNvSpPr/>
            <p:nvPr/>
          </p:nvSpPr>
          <p:spPr>
            <a:xfrm>
              <a:off x="5588000" y="3136900"/>
              <a:ext cx="2184400" cy="2108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0" y="328386"/>
            <a:ext cx="9144000" cy="571929"/>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LET'S ASK EACH TEAM</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40569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85xRoEc.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2632" y="3888411"/>
            <a:ext cx="1866956" cy="1423632"/>
          </a:xfrm>
          <a:prstGeom prst="rect">
            <a:avLst/>
          </a:prstGeom>
        </p:spPr>
      </p:pic>
      <p:pic>
        <p:nvPicPr>
          <p:cNvPr id="2" name="Picture 1" descr="KiC Forms (dragg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2236" y="1536700"/>
            <a:ext cx="3497327" cy="4525952"/>
          </a:xfrm>
          <a:prstGeom prst="rect">
            <a:avLst/>
          </a:prstGeom>
          <a:ln>
            <a:solidFill>
              <a:schemeClr val="tx1"/>
            </a:solidFill>
          </a:ln>
        </p:spPr>
      </p:pic>
      <p:sp>
        <p:nvSpPr>
          <p:cNvPr id="7" name="TextBox 6"/>
          <p:cNvSpPr txBox="1"/>
          <p:nvPr/>
        </p:nvSpPr>
        <p:spPr>
          <a:xfrm>
            <a:off x="0" y="328388"/>
            <a:ext cx="9144000" cy="1042805"/>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DRAW YOUR </a:t>
            </a:r>
            <a:r>
              <a:rPr lang="en-US" sz="3400" b="1" dirty="0">
                <a:solidFill>
                  <a:srgbClr val="FF0000"/>
                </a:solidFill>
                <a:latin typeface="Helvetica"/>
                <a:cs typeface="Helvetica"/>
              </a:rPr>
              <a:t>TARGET CONDITION LINE</a:t>
            </a:r>
          </a:p>
          <a:p>
            <a:pPr algn="ctr">
              <a:lnSpc>
                <a:spcPct val="90000"/>
              </a:lnSpc>
            </a:pPr>
            <a:r>
              <a:rPr lang="en-US" sz="3400" b="1" dirty="0">
                <a:latin typeface="Helvetica"/>
                <a:cs typeface="Helvetica"/>
              </a:rPr>
              <a:t>ON THE 'EXPERIMENTING' FORM</a:t>
            </a:r>
          </a:p>
        </p:txBody>
      </p:sp>
      <p:cxnSp>
        <p:nvCxnSpPr>
          <p:cNvPr id="11" name="Straight Connector 10"/>
          <p:cNvCxnSpPr/>
          <p:nvPr/>
        </p:nvCxnSpPr>
        <p:spPr>
          <a:xfrm>
            <a:off x="3378200" y="4611122"/>
            <a:ext cx="2819400" cy="0"/>
          </a:xfrm>
          <a:prstGeom prst="line">
            <a:avLst/>
          </a:prstGeom>
          <a:ln w="41275">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6" name="Picture 5" descr="young_boy_at_desk_writing.jpg"/>
          <p:cNvPicPr>
            <a:picLocks noChangeAspect="1"/>
          </p:cNvPicPr>
          <p:nvPr/>
        </p:nvPicPr>
        <p:blipFill rotWithShape="1">
          <a:blip r:embed="rId5">
            <a:extLst>
              <a:ext uri="{28A0092B-C50C-407E-A947-70E740481C1C}">
                <a14:useLocalDpi xmlns:a14="http://schemas.microsoft.com/office/drawing/2010/main" val="0"/>
              </a:ext>
            </a:extLst>
          </a:blip>
          <a:srcRect b="8800"/>
          <a:stretch/>
        </p:blipFill>
        <p:spPr>
          <a:xfrm>
            <a:off x="808904" y="1536700"/>
            <a:ext cx="1598779" cy="1638300"/>
          </a:xfrm>
          <a:prstGeom prst="rect">
            <a:avLst/>
          </a:prstGeom>
        </p:spPr>
      </p:pic>
      <p:sp>
        <p:nvSpPr>
          <p:cNvPr id="3" name="TextBox 2"/>
          <p:cNvSpPr txBox="1"/>
          <p:nvPr/>
        </p:nvSpPr>
        <p:spPr>
          <a:xfrm>
            <a:off x="2730500" y="4326800"/>
            <a:ext cx="647700" cy="492443"/>
          </a:xfrm>
          <a:prstGeom prst="rect">
            <a:avLst/>
          </a:prstGeom>
          <a:noFill/>
        </p:spPr>
        <p:txBody>
          <a:bodyPr wrap="square" lIns="91407" tIns="45704" rIns="91407" bIns="45704" rtlCol="0">
            <a:spAutoFit/>
          </a:bodyPr>
          <a:lstStyle/>
          <a:p>
            <a:pPr algn="r"/>
            <a:r>
              <a:rPr lang="en-US" sz="2600" b="1" dirty="0">
                <a:solidFill>
                  <a:srgbClr val="FF0000"/>
                </a:solidFill>
              </a:rPr>
              <a:t>TC</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48794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ren Experimenting.jpg"/>
          <p:cNvPicPr>
            <a:picLocks noChangeAspect="1"/>
          </p:cNvPicPr>
          <p:nvPr/>
        </p:nvPicPr>
        <p:blipFill rotWithShape="1">
          <a:blip r:embed="rId3">
            <a:grayscl/>
            <a:extLst>
              <a:ext uri="{28A0092B-C50C-407E-A947-70E740481C1C}">
                <a14:useLocalDpi xmlns:a14="http://schemas.microsoft.com/office/drawing/2010/main" val="0"/>
              </a:ext>
            </a:extLst>
          </a:blip>
          <a:srcRect l="714" t="6627" r="17226" b="7988"/>
          <a:stretch/>
        </p:blipFill>
        <p:spPr>
          <a:xfrm>
            <a:off x="5628031" y="4056431"/>
            <a:ext cx="3091119" cy="2144199"/>
          </a:xfrm>
          <a:prstGeom prst="rect">
            <a:avLst/>
          </a:prstGeom>
          <a:ln>
            <a:solidFill>
              <a:srgbClr val="000000"/>
            </a:solidFill>
          </a:ln>
        </p:spPr>
      </p:pic>
      <p:sp>
        <p:nvSpPr>
          <p:cNvPr id="30" name="Freeform 29"/>
          <p:cNvSpPr/>
          <p:nvPr/>
        </p:nvSpPr>
        <p:spPr>
          <a:xfrm>
            <a:off x="1712396" y="310434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4">
            <a:alphaModFix/>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788985"/>
            <a:ext cx="603330" cy="1277471"/>
          </a:xfrm>
          <a:prstGeom prst="rect">
            <a:avLst/>
          </a:prstGeom>
          <a:noFill/>
          <a:ln>
            <a:noFill/>
          </a:ln>
        </p:spPr>
      </p:pic>
      <p:sp>
        <p:nvSpPr>
          <p:cNvPr id="89" name="Oval 88"/>
          <p:cNvSpPr>
            <a:spLocks/>
          </p:cNvSpPr>
          <p:nvPr/>
        </p:nvSpPr>
        <p:spPr>
          <a:xfrm>
            <a:off x="410309" y="4549405"/>
            <a:ext cx="1371600" cy="1371600"/>
          </a:xfrm>
          <a:prstGeom prst="ellipse">
            <a:avLst/>
          </a:prstGeom>
          <a:solidFill>
            <a:schemeClr val="bg1"/>
          </a:solidFill>
          <a:ln w="381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149093" y="4512056"/>
            <a:ext cx="1721495" cy="947148"/>
          </a:xfrm>
          <a:prstGeom prst="rect">
            <a:avLst/>
          </a:prstGeom>
          <a:solidFill>
            <a:srgbClr val="FFFF00"/>
          </a:solidFill>
          <a:ln>
            <a:solidFill>
              <a:schemeClr val="tx1"/>
            </a:solidFill>
          </a:ln>
        </p:spPr>
        <p:txBody>
          <a:bodyPr wrap="square" lIns="82012" tIns="41004" rIns="82012" bIns="41004" rtlCol="0">
            <a:spAutoFit/>
          </a:bodyPr>
          <a:lstStyle/>
          <a:p>
            <a:pPr>
              <a:lnSpc>
                <a:spcPct val="90000"/>
              </a:lnSpc>
            </a:pPr>
            <a:r>
              <a:rPr lang="en-US" sz="2000" b="1" dirty="0">
                <a:latin typeface="Helvetica"/>
                <a:cs typeface="Helvetica"/>
              </a:rPr>
              <a:t>Conduct Experiments</a:t>
            </a:r>
          </a:p>
          <a:p>
            <a:pPr>
              <a:lnSpc>
                <a:spcPct val="90000"/>
              </a:lnSpc>
            </a:pPr>
            <a:r>
              <a:rPr lang="en-US" sz="2000" b="1" dirty="0">
                <a:latin typeface="Helvetica"/>
                <a:cs typeface="Helvetica"/>
              </a:rPr>
              <a:t>to get there</a:t>
            </a:r>
          </a:p>
        </p:txBody>
      </p:sp>
      <p:sp>
        <p:nvSpPr>
          <p:cNvPr id="93" name="TextBox 92"/>
          <p:cNvSpPr txBox="1"/>
          <p:nvPr/>
        </p:nvSpPr>
        <p:spPr>
          <a:xfrm>
            <a:off x="423822" y="4797976"/>
            <a:ext cx="1335812" cy="835353"/>
          </a:xfrm>
          <a:prstGeom prst="rect">
            <a:avLst/>
          </a:prstGeom>
          <a:noFill/>
        </p:spPr>
        <p:txBody>
          <a:bodyPr wrap="square" lIns="82012" tIns="41004" rIns="82012" bIns="41004" rtlCol="0">
            <a:spAutoFit/>
          </a:bodyPr>
          <a:lstStyle/>
          <a:p>
            <a:pPr algn="ctr">
              <a:lnSpc>
                <a:spcPct val="90000"/>
              </a:lnSpc>
            </a:pPr>
            <a:r>
              <a:rPr lang="en-US" b="1" dirty="0">
                <a:solidFill>
                  <a:schemeClr val="tx1">
                    <a:lumMod val="65000"/>
                    <a:lumOff val="35000"/>
                  </a:schemeClr>
                </a:solidFill>
                <a:latin typeface="Helvetica"/>
                <a:cs typeface="Helvetica"/>
              </a:rPr>
              <a:t>Grasp the Current</a:t>
            </a:r>
          </a:p>
          <a:p>
            <a:pPr algn="ctr">
              <a:lnSpc>
                <a:spcPct val="90000"/>
              </a:lnSpc>
            </a:pPr>
            <a:r>
              <a:rPr lang="en-US" b="1" dirty="0">
                <a:solidFill>
                  <a:schemeClr val="tx1">
                    <a:lumMod val="65000"/>
                    <a:lumOff val="35000"/>
                  </a:schemeClr>
                </a:solidFill>
                <a:latin typeface="Helvetica"/>
                <a:cs typeface="Helvetica"/>
              </a:rPr>
              <a:t>Condition</a:t>
            </a:r>
          </a:p>
        </p:txBody>
      </p:sp>
      <p:cxnSp>
        <p:nvCxnSpPr>
          <p:cNvPr id="95" name="Straight Arrow Connector 94"/>
          <p:cNvCxnSpPr/>
          <p:nvPr/>
        </p:nvCxnSpPr>
        <p:spPr>
          <a:xfrm flipH="1" flipV="1">
            <a:off x="3679346" y="3921601"/>
            <a:ext cx="423949" cy="705212"/>
          </a:xfrm>
          <a:prstGeom prst="straightConnector1">
            <a:avLst/>
          </a:prstGeom>
          <a:ln w="508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395775"/>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438804"/>
            <a:ext cx="706582" cy="182880"/>
          </a:xfrm>
          <a:prstGeom prst="straightConnector1">
            <a:avLst/>
          </a:prstGeom>
          <a:ln w="4762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0825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44030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3150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645555"/>
            <a:ext cx="1309818" cy="978469"/>
          </a:xfrm>
          <a:prstGeom prst="rect">
            <a:avLst/>
          </a:prstGeom>
          <a:noFill/>
        </p:spPr>
        <p:txBody>
          <a:bodyPr wrap="square" lIns="82012" tIns="41004" rIns="82012" bIns="41004" rtlCol="0">
            <a:spAutoFit/>
          </a:bodyPr>
          <a:lstStyle/>
          <a:p>
            <a:pPr algn="ctr">
              <a:lnSpc>
                <a:spcPct val="80000"/>
              </a:lnSpc>
            </a:pPr>
            <a:r>
              <a:rPr lang="en-US" b="1" dirty="0">
                <a:solidFill>
                  <a:srgbClr val="595959"/>
                </a:solidFill>
                <a:latin typeface="Helvetica"/>
                <a:cs typeface="Helvetica"/>
              </a:rPr>
              <a:t>Establish your Next</a:t>
            </a:r>
          </a:p>
          <a:p>
            <a:pPr algn="ctr">
              <a:lnSpc>
                <a:spcPct val="80000"/>
              </a:lnSpc>
            </a:pPr>
            <a:r>
              <a:rPr lang="en-US" b="1" dirty="0">
                <a:solidFill>
                  <a:srgbClr val="595959"/>
                </a:solidFill>
                <a:latin typeface="Helvetica"/>
                <a:cs typeface="Helvetica"/>
              </a:rPr>
              <a:t>Target</a:t>
            </a:r>
          </a:p>
          <a:p>
            <a:pPr algn="ctr">
              <a:lnSpc>
                <a:spcPct val="80000"/>
              </a:lnSpc>
            </a:pPr>
            <a:r>
              <a:rPr lang="en-US" b="1" dirty="0">
                <a:solidFill>
                  <a:srgbClr val="595959"/>
                </a:solidFill>
                <a:latin typeface="Helvetica"/>
                <a:cs typeface="Helvetica"/>
              </a:rPr>
              <a:t>Condition</a:t>
            </a:r>
            <a:endParaRPr lang="en-US" dirty="0">
              <a:solidFill>
                <a:srgbClr val="595959"/>
              </a:solidFill>
              <a:latin typeface="Helvetica"/>
              <a:cs typeface="Helvetica"/>
            </a:endParaRPr>
          </a:p>
        </p:txBody>
      </p:sp>
      <p:sp>
        <p:nvSpPr>
          <p:cNvPr id="113" name="Oval 112"/>
          <p:cNvSpPr>
            <a:spLocks/>
          </p:cNvSpPr>
          <p:nvPr/>
        </p:nvSpPr>
        <p:spPr>
          <a:xfrm>
            <a:off x="7382351" y="163704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858766"/>
            <a:ext cx="1567277" cy="835353"/>
          </a:xfrm>
          <a:prstGeom prst="rect">
            <a:avLst/>
          </a:prstGeom>
          <a:noFill/>
        </p:spPr>
        <p:txBody>
          <a:bodyPr wrap="square" lIns="82012" tIns="41004" rIns="82012" bIns="41004" rtlCol="0">
            <a:spAutoFit/>
          </a:bodyPr>
          <a:lstStyle/>
          <a:p>
            <a:pPr algn="ctr">
              <a:lnSpc>
                <a:spcPct val="90000"/>
              </a:lnSpc>
            </a:pPr>
            <a:r>
              <a:rPr lang="en-US" b="1" dirty="0">
                <a:solidFill>
                  <a:srgbClr val="595959"/>
                </a:solidFill>
                <a:latin typeface="Helvetica"/>
                <a:cs typeface="Helvetica"/>
              </a:rPr>
              <a:t>Get the Direction or</a:t>
            </a:r>
          </a:p>
          <a:p>
            <a:pPr algn="ctr">
              <a:lnSpc>
                <a:spcPct val="90000"/>
              </a:lnSpc>
            </a:pPr>
            <a:r>
              <a:rPr lang="en-US" b="1" dirty="0">
                <a:solidFill>
                  <a:srgbClr val="595959"/>
                </a:solidFill>
                <a:latin typeface="Helvetica"/>
                <a:cs typeface="Helvetica"/>
              </a:rPr>
              <a:t>Challenge</a:t>
            </a:r>
            <a:endParaRPr lang="en-US" spc="-135" dirty="0">
              <a:solidFill>
                <a:srgbClr val="595959"/>
              </a:solidFill>
              <a:latin typeface="Helvetica"/>
              <a:cs typeface="Helvetica"/>
            </a:endParaRPr>
          </a:p>
        </p:txBody>
      </p:sp>
      <p:sp>
        <p:nvSpPr>
          <p:cNvPr id="25" name="TextBox 24"/>
          <p:cNvSpPr txBox="1"/>
          <p:nvPr/>
        </p:nvSpPr>
        <p:spPr>
          <a:xfrm>
            <a:off x="0" y="263400"/>
            <a:ext cx="9144000" cy="1513703"/>
          </a:xfrm>
          <a:prstGeom prst="rect">
            <a:avLst/>
          </a:prstGeom>
          <a:noFill/>
        </p:spPr>
        <p:txBody>
          <a:bodyPr wrap="square" lIns="91397" tIns="45698" rIns="91397" bIns="45698" rtlCol="0">
            <a:spAutoFit/>
          </a:bodyPr>
          <a:lstStyle/>
          <a:p>
            <a:pPr algn="ctr">
              <a:lnSpc>
                <a:spcPct val="90000"/>
              </a:lnSpc>
            </a:pPr>
            <a:r>
              <a:rPr lang="en-US" sz="3400" b="1" dirty="0">
                <a:solidFill>
                  <a:srgbClr val="FF0000"/>
                </a:solidFill>
                <a:latin typeface="Helvetica"/>
                <a:cs typeface="Helvetica"/>
              </a:rPr>
              <a:t>Step 4:</a:t>
            </a:r>
          </a:p>
          <a:p>
            <a:pPr algn="ctr">
              <a:lnSpc>
                <a:spcPct val="90000"/>
              </a:lnSpc>
            </a:pPr>
            <a:r>
              <a:rPr lang="en-US" sz="3400" b="1" dirty="0">
                <a:latin typeface="Helvetica"/>
                <a:cs typeface="Helvetica"/>
              </a:rPr>
              <a:t>CONDUCT EXPERIMENTS</a:t>
            </a:r>
          </a:p>
          <a:p>
            <a:pPr algn="ctr">
              <a:lnSpc>
                <a:spcPct val="90000"/>
              </a:lnSpc>
            </a:pPr>
            <a:r>
              <a:rPr lang="en-US" sz="3400" b="1" dirty="0">
                <a:latin typeface="Helvetica"/>
                <a:cs typeface="Helvetica"/>
              </a:rPr>
              <a:t>TO GET THERE</a:t>
            </a:r>
          </a:p>
        </p:txBody>
      </p:sp>
      <p:sp>
        <p:nvSpPr>
          <p:cNvPr id="19" name="TextBox 18"/>
          <p:cNvSpPr txBox="1"/>
          <p:nvPr/>
        </p:nvSpPr>
        <p:spPr>
          <a:xfrm>
            <a:off x="4004950" y="3969969"/>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4</a:t>
            </a:r>
            <a:endParaRPr lang="en-US" sz="3100" b="1" dirty="0">
              <a:solidFill>
                <a:srgbClr val="FF0000"/>
              </a:solidFill>
              <a:latin typeface="Helvetica"/>
              <a:cs typeface="Helvetica"/>
            </a:endParaRP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637932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 y="2298306"/>
            <a:ext cx="2222787" cy="2401718"/>
          </a:xfrm>
          <a:prstGeom prst="rect">
            <a:avLst/>
          </a:prstGeom>
        </p:spPr>
      </p:pic>
      <p:sp>
        <p:nvSpPr>
          <p:cNvPr id="5" name="TextBox 4"/>
          <p:cNvSpPr txBox="1"/>
          <p:nvPr/>
        </p:nvSpPr>
        <p:spPr>
          <a:xfrm>
            <a:off x="2654300" y="1557143"/>
            <a:ext cx="5994400" cy="4663296"/>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en-US" sz="2800" b="1" dirty="0"/>
              <a:t>You never know in advance exactly how you will achieve a goal.</a:t>
            </a:r>
          </a:p>
          <a:p>
            <a:pPr marL="274224" indent="-274224">
              <a:lnSpc>
                <a:spcPct val="80000"/>
              </a:lnSpc>
              <a:buClr>
                <a:schemeClr val="tx1"/>
              </a:buClr>
              <a:buSzPct val="125000"/>
              <a:buFont typeface="Arial"/>
              <a:buChar char="•"/>
            </a:pPr>
            <a:endParaRPr lang="en-US" sz="2800" b="1" dirty="0"/>
          </a:p>
          <a:p>
            <a:pPr marL="274224" indent="-274224">
              <a:lnSpc>
                <a:spcPct val="80000"/>
              </a:lnSpc>
              <a:buClr>
                <a:schemeClr val="tx1"/>
              </a:buClr>
              <a:buSzPct val="125000"/>
              <a:buFont typeface="Arial"/>
              <a:buChar char="•"/>
            </a:pPr>
            <a:r>
              <a:rPr lang="en-US" sz="2800" b="1" dirty="0"/>
              <a:t>We need to test the ideas we have.  A good way to reach a goal is to experiment rapidly.  Try something, see what happens, and then adjust based on what you learn.</a:t>
            </a:r>
          </a:p>
          <a:p>
            <a:pPr marL="274224" indent="-274224">
              <a:lnSpc>
                <a:spcPct val="80000"/>
              </a:lnSpc>
              <a:buClr>
                <a:schemeClr val="tx1"/>
              </a:buClr>
              <a:buSzPct val="125000"/>
              <a:buFont typeface="Arial"/>
              <a:buChar char="•"/>
            </a:pPr>
            <a:endParaRPr lang="en-US" sz="2800" b="1" dirty="0"/>
          </a:p>
          <a:p>
            <a:pPr marL="274224" indent="-274224">
              <a:lnSpc>
                <a:spcPct val="80000"/>
              </a:lnSpc>
              <a:buClr>
                <a:schemeClr val="tx1"/>
              </a:buClr>
              <a:buSzPct val="125000"/>
              <a:buFont typeface="Arial"/>
              <a:buChar char="•"/>
            </a:pPr>
            <a:r>
              <a:rPr lang="en-US" sz="2800" b="1" dirty="0"/>
              <a:t>To learn from an experiment you should </a:t>
            </a:r>
            <a:r>
              <a:rPr lang="en-US" sz="2800" b="1" dirty="0">
                <a:solidFill>
                  <a:srgbClr val="FF0000"/>
                </a:solidFill>
              </a:rPr>
              <a:t>write down</a:t>
            </a:r>
            <a:r>
              <a:rPr lang="en-US" sz="2800" b="1" dirty="0"/>
              <a:t> what you </a:t>
            </a:r>
            <a:r>
              <a:rPr lang="en-US" sz="2800" b="1" i="1" dirty="0"/>
              <a:t>expect</a:t>
            </a:r>
            <a:r>
              <a:rPr lang="en-US" sz="2800" b="1" dirty="0"/>
              <a:t> and what </a:t>
            </a:r>
            <a:r>
              <a:rPr lang="en-US" sz="2800" b="1" i="1" dirty="0"/>
              <a:t>actually happens</a:t>
            </a:r>
            <a:r>
              <a:rPr lang="en-US" sz="2800" b="1" dirty="0"/>
              <a:t>, so you can compare those two things.</a:t>
            </a:r>
          </a:p>
        </p:txBody>
      </p:sp>
      <p:sp>
        <p:nvSpPr>
          <p:cNvPr id="7" name="TextBox 6"/>
          <p:cNvSpPr txBox="1"/>
          <p:nvPr/>
        </p:nvSpPr>
        <p:spPr>
          <a:xfrm>
            <a:off x="0" y="275852"/>
            <a:ext cx="9144000" cy="1138729"/>
          </a:xfrm>
          <a:prstGeom prst="rect">
            <a:avLst/>
          </a:prstGeom>
          <a:noFill/>
        </p:spPr>
        <p:txBody>
          <a:bodyPr wrap="square" lIns="91397" tIns="45698" rIns="91397" bIns="45698" rtlCol="0">
            <a:spAutoFit/>
          </a:bodyPr>
          <a:lstStyle/>
          <a:p>
            <a:pPr algn="ctr"/>
            <a:r>
              <a:rPr lang="en-US" sz="3400" b="1" dirty="0">
                <a:latin typeface="Helvetica"/>
                <a:cs typeface="Helvetica"/>
              </a:rPr>
              <a:t>Key Points About:</a:t>
            </a:r>
          </a:p>
          <a:p>
            <a:pPr algn="ctr"/>
            <a:r>
              <a:rPr lang="en-US" sz="3400" b="1" i="1" dirty="0">
                <a:latin typeface="Helvetica"/>
                <a:cs typeface="Helvetica"/>
              </a:rPr>
              <a:t>EXPERIMENTING TO GET THERE</a:t>
            </a: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489764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0" y="557032"/>
            <a:ext cx="9144000" cy="970520"/>
          </a:xfrm>
          <a:prstGeom prst="rect">
            <a:avLst/>
          </a:prstGeom>
          <a:noFill/>
        </p:spPr>
        <p:txBody>
          <a:bodyPr wrap="square" lIns="82039" tIns="41020" rIns="82039" bIns="41020" rtlCol="0">
            <a:spAutoFit/>
          </a:bodyPr>
          <a:lstStyle/>
          <a:p>
            <a:pPr algn="ctr">
              <a:lnSpc>
                <a:spcPct val="90000"/>
              </a:lnSpc>
            </a:pPr>
            <a:r>
              <a:rPr lang="en-US" sz="3400" b="1" dirty="0">
                <a:latin typeface="Helvetica"/>
                <a:cs typeface="Helvetica"/>
              </a:rPr>
              <a:t>HOW WE'LL EXPERIMENT</a:t>
            </a:r>
          </a:p>
          <a:p>
            <a:pPr algn="ctr">
              <a:lnSpc>
                <a:spcPct val="110000"/>
              </a:lnSpc>
            </a:pPr>
            <a:r>
              <a:rPr lang="en-US" sz="2500" b="1" dirty="0">
                <a:solidFill>
                  <a:srgbClr val="FF0000"/>
                </a:solidFill>
                <a:latin typeface="Helvetica"/>
                <a:cs typeface="Helvetica"/>
              </a:rPr>
              <a:t>Three Steps, and 3 Minutes per Experimenting Round</a:t>
            </a:r>
            <a:endParaRPr lang="en-US" sz="2500" b="1" dirty="0">
              <a:latin typeface="Helvetica"/>
              <a:cs typeface="Helvetica"/>
            </a:endParaRPr>
          </a:p>
        </p:txBody>
      </p:sp>
      <p:sp>
        <p:nvSpPr>
          <p:cNvPr id="7" name="TextBox 6"/>
          <p:cNvSpPr txBox="1"/>
          <p:nvPr/>
        </p:nvSpPr>
        <p:spPr>
          <a:xfrm>
            <a:off x="753762" y="1953484"/>
            <a:ext cx="8353168" cy="3683827"/>
          </a:xfrm>
          <a:prstGeom prst="rect">
            <a:avLst/>
          </a:prstGeom>
          <a:noFill/>
        </p:spPr>
        <p:txBody>
          <a:bodyPr wrap="square" lIns="82039" tIns="41020" rIns="82039" bIns="41020" rtlCol="0">
            <a:spAutoFit/>
          </a:bodyPr>
          <a:lstStyle/>
          <a:p>
            <a:pPr>
              <a:tabLst>
                <a:tab pos="564019" algn="l"/>
              </a:tabLst>
            </a:pPr>
            <a:r>
              <a:rPr lang="en-US" sz="2500" b="1" dirty="0">
                <a:latin typeface="Helvetica"/>
                <a:cs typeface="Helvetica"/>
              </a:rPr>
              <a:t>1) Instructor calls "START"</a:t>
            </a:r>
          </a:p>
          <a:p>
            <a:pPr lvl="1">
              <a:tabLst>
                <a:tab pos="564019" algn="l"/>
              </a:tabLst>
            </a:pPr>
            <a:r>
              <a:rPr lang="en-US" sz="2500" b="1" dirty="0">
                <a:latin typeface="Helvetica"/>
                <a:cs typeface="Helvetica"/>
              </a:rPr>
              <a:t>- Build the puzzle</a:t>
            </a:r>
          </a:p>
          <a:p>
            <a:pPr lvl="1">
              <a:tabLst>
                <a:tab pos="564019" algn="l"/>
              </a:tabLst>
            </a:pPr>
            <a:r>
              <a:rPr lang="en-US" sz="2500" b="1" dirty="0">
                <a:latin typeface="Helvetica"/>
                <a:cs typeface="Helvetica"/>
              </a:rPr>
              <a:t>- Note the elapsed time on your form</a:t>
            </a:r>
          </a:p>
          <a:p>
            <a:pPr>
              <a:tabLst>
                <a:tab pos="564019" algn="l"/>
              </a:tabLst>
            </a:pPr>
            <a:endParaRPr lang="en-US" sz="1600" b="1" dirty="0">
              <a:latin typeface="Helvetica"/>
              <a:cs typeface="Helvetica"/>
            </a:endParaRPr>
          </a:p>
          <a:p>
            <a:pPr>
              <a:tabLst>
                <a:tab pos="564019" algn="l"/>
              </a:tabLst>
            </a:pPr>
            <a:r>
              <a:rPr lang="en-US" sz="2500" b="1" dirty="0">
                <a:latin typeface="Helvetica"/>
                <a:cs typeface="Helvetica"/>
              </a:rPr>
              <a:t>2) Based on what happened, discuss what</a:t>
            </a:r>
          </a:p>
          <a:p>
            <a:pPr lvl="1">
              <a:tabLst>
                <a:tab pos="564019" algn="l"/>
              </a:tabLst>
            </a:pPr>
            <a:r>
              <a:rPr lang="en-US" sz="2500" b="1" dirty="0">
                <a:latin typeface="Helvetica"/>
                <a:cs typeface="Helvetica"/>
              </a:rPr>
              <a:t>you plan to do next. Write the ideas you</a:t>
            </a:r>
          </a:p>
          <a:p>
            <a:pPr lvl="1">
              <a:tabLst>
                <a:tab pos="564019" algn="l"/>
              </a:tabLst>
            </a:pPr>
            <a:r>
              <a:rPr lang="en-US" sz="2500" b="1" dirty="0">
                <a:latin typeface="Helvetica"/>
                <a:cs typeface="Helvetica"/>
              </a:rPr>
              <a:t>want to test onto the form.</a:t>
            </a:r>
          </a:p>
          <a:p>
            <a:pPr>
              <a:tabLst>
                <a:tab pos="564019" algn="l"/>
              </a:tabLst>
            </a:pPr>
            <a:endParaRPr lang="en-US" b="1" dirty="0">
              <a:latin typeface="Helvetica"/>
              <a:cs typeface="Helvetica"/>
            </a:endParaRPr>
          </a:p>
          <a:p>
            <a:pPr>
              <a:tabLst>
                <a:tab pos="564019" algn="l"/>
              </a:tabLst>
            </a:pPr>
            <a:r>
              <a:rPr lang="en-US" sz="2500" b="1" dirty="0">
                <a:latin typeface="Helvetica"/>
                <a:cs typeface="Helvetica"/>
              </a:rPr>
              <a:t>3) Then we’ll ask one team the</a:t>
            </a:r>
          </a:p>
          <a:p>
            <a:pPr lvl="1">
              <a:tabLst>
                <a:tab pos="564019" algn="l"/>
              </a:tabLst>
            </a:pPr>
            <a:r>
              <a:rPr lang="en-US" sz="2500" b="1" dirty="0">
                <a:latin typeface="Helvetica"/>
                <a:cs typeface="Helvetica"/>
              </a:rPr>
              <a:t>reflection questions on the card.</a:t>
            </a:r>
            <a:endParaRPr lang="en-US" sz="2200" b="1" dirty="0">
              <a:latin typeface="Helvetica"/>
              <a:cs typeface="Helvetica"/>
            </a:endParaRPr>
          </a:p>
        </p:txBody>
      </p:sp>
      <p:sp>
        <p:nvSpPr>
          <p:cNvPr id="2" name="Footer Placeholder 1"/>
          <p:cNvSpPr>
            <a:spLocks noGrp="1"/>
          </p:cNvSpPr>
          <p:nvPr>
            <p:ph type="ftr" sz="quarter" idx="11"/>
          </p:nvPr>
        </p:nvSpPr>
        <p:spPr/>
        <p:txBody>
          <a:bodyPr/>
          <a:lstStyle/>
          <a:p>
            <a:r>
              <a:rPr lang="en-US" dirty="0"/>
              <a:t>www.katatogrow.com</a:t>
            </a:r>
          </a:p>
        </p:txBody>
      </p:sp>
      <p:pic>
        <p:nvPicPr>
          <p:cNvPr id="6" name="Picture 5" descr="Reflection Card.jpg">
            <a:extLst>
              <a:ext uri="{FF2B5EF4-FFF2-40B4-BE49-F238E27FC236}">
                <a16:creationId xmlns:a16="http://schemas.microsoft.com/office/drawing/2014/main" id="{246562D2-8FB2-A640-AC15-9B99467ED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371" y="4695116"/>
            <a:ext cx="1760158" cy="1366439"/>
          </a:xfrm>
          <a:prstGeom prst="rect">
            <a:avLst/>
          </a:prstGeom>
        </p:spPr>
      </p:pic>
      <p:pic>
        <p:nvPicPr>
          <p:cNvPr id="9" name="Picture 8" descr="pencil-clip-art-clip_art_image_of_a_pencil_and_black_and_white_0071-1003-0312-3518_SMU.jpg">
            <a:extLst>
              <a:ext uri="{FF2B5EF4-FFF2-40B4-BE49-F238E27FC236}">
                <a16:creationId xmlns:a16="http://schemas.microsoft.com/office/drawing/2014/main" id="{A0350677-6002-6E45-A503-3638885669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661" y1="92667" x2="8661" y2="92667"/>
                        <a14:foregroundMark x1="33465" y1="78333" x2="33465" y2="78333"/>
                        <a14:foregroundMark x1="24409" y1="71000" x2="24409" y2="71000"/>
                        <a14:foregroundMark x1="12598" y1="86333" x2="12598" y2="86333"/>
                        <a14:foregroundMark x1="16142" y1="88000" x2="16142" y2="88000"/>
                        <a14:foregroundMark x1="19685" y1="70000" x2="19685" y2="70000"/>
                        <a14:foregroundMark x1="32283" y1="77000" x2="32283" y2="77000"/>
                        <a14:foregroundMark x1="25197" y1="81667" x2="25197" y2="81667"/>
                        <a14:foregroundMark x1="20472" y1="84667" x2="20472" y2="84667"/>
                        <a14:foregroundMark x1="16535" y1="85333" x2="16535" y2="85333"/>
                        <a14:foregroundMark x1="14567" y1="83333" x2="14567" y2="83333"/>
                        <a14:foregroundMark x1="23228" y1="63667" x2="23228" y2="63667"/>
                        <a14:foregroundMark x1="58268" y1="27333" x2="58268" y2="27333"/>
                        <a14:foregroundMark x1="55118" y1="31000" x2="55118" y2="31000"/>
                        <a14:foregroundMark x1="50787" y1="37000" x2="50787" y2="37000"/>
                        <a14:foregroundMark x1="44882" y1="41333" x2="44882" y2="41333"/>
                        <a14:foregroundMark x1="41339" y1="46333" x2="41339" y2="46333"/>
                        <a14:foregroundMark x1="37008" y1="50667" x2="37008" y2="50667"/>
                        <a14:foregroundMark x1="30315" y1="56667" x2="30315" y2="56667"/>
                        <a14:foregroundMark x1="25984" y1="60667" x2="25984" y2="60667"/>
                        <a14:foregroundMark x1="66142" y1="31000" x2="66142" y2="31000"/>
                        <a14:foregroundMark x1="69685" y1="34333" x2="69685" y2="34333"/>
                        <a14:foregroundMark x1="33858" y1="70667" x2="33858" y2="70667"/>
                        <a14:foregroundMark x1="31102" y1="67667" x2="31102" y2="67667"/>
                        <a14:foregroundMark x1="36614" y1="62333" x2="36614" y2="62333"/>
                        <a14:foregroundMark x1="42913" y1="57333" x2="42913" y2="57333"/>
                        <a14:foregroundMark x1="46063" y1="51667" x2="46063" y2="51667"/>
                        <a14:foregroundMark x1="51181" y1="46000" x2="51181" y2="46000"/>
                        <a14:foregroundMark x1="57480" y1="42000" x2="57480" y2="42000"/>
                        <a14:foregroundMark x1="59843" y1="37000" x2="59843" y2="37000"/>
                        <a14:foregroundMark x1="66142" y1="35667" x2="66142" y2="35667"/>
                        <a14:foregroundMark x1="55512" y1="47333" x2="55512" y2="47333"/>
                        <a14:foregroundMark x1="50787" y1="50667" x2="50787" y2="50667"/>
                        <a14:foregroundMark x1="46850" y1="55333" x2="46850" y2="55333"/>
                        <a14:foregroundMark x1="74803" y1="39000" x2="74803" y2="39000"/>
                        <a14:foregroundMark x1="39370" y1="74000" x2="39370" y2="74000"/>
                        <a14:foregroundMark x1="45276" y1="68000" x2="45276" y2="68000"/>
                        <a14:foregroundMark x1="51575" y1="61667" x2="51575" y2="61667"/>
                        <a14:foregroundMark x1="58268" y1="55333" x2="58268" y2="55333"/>
                        <a14:foregroundMark x1="64173" y1="50000" x2="64173" y2="50000"/>
                        <a14:foregroundMark x1="62598" y1="22000" x2="62598" y2="22000"/>
                        <a14:foregroundMark x1="68898" y1="16333" x2="68898" y2="16333"/>
                        <a14:foregroundMark x1="86614" y1="26667" x2="86614" y2="26667"/>
                        <a14:foregroundMark x1="81102" y1="33000" x2="81102" y2="33000"/>
                        <a14:foregroundMark x1="72441" y1="27000" x2="72441" y2="27000"/>
                        <a14:foregroundMark x1="79528" y1="20333" x2="79528" y2="20333"/>
                        <a14:foregroundMark x1="66142" y1="19667" x2="66142" y2="19667"/>
                        <a14:foregroundMark x1="84646" y1="29667" x2="84646" y2="29667"/>
                        <a14:foregroundMark x1="77559" y1="29667" x2="77559" y2="29667"/>
                        <a14:foregroundMark x1="69685" y1="24667" x2="69685" y2="24667"/>
                        <a14:foregroundMark x1="75591" y1="19000" x2="75591" y2="19000"/>
                        <a14:foregroundMark x1="91732" y1="21000" x2="91732" y2="21000"/>
                        <a14:foregroundMark x1="80709" y1="5333" x2="80709" y2="5333"/>
                        <a14:foregroundMark x1="75591" y1="9667" x2="75591" y2="9667"/>
                        <a14:foregroundMark x1="95276" y1="15667" x2="95276" y2="15667"/>
                        <a14:foregroundMark x1="90157" y1="7667" x2="90157" y2="7667"/>
                        <a14:foregroundMark x1="85039" y1="15333" x2="85039" y2="15333"/>
                        <a14:foregroundMark x1="89370" y1="18333" x2="89370" y2="18333"/>
                        <a14:foregroundMark x1="81102" y1="12333" x2="81102" y2="12333"/>
                      </a14:backgroundRemoval>
                    </a14:imgEffect>
                  </a14:imgLayer>
                </a14:imgProps>
              </a:ext>
              <a:ext uri="{28A0092B-C50C-407E-A947-70E740481C1C}">
                <a14:useLocalDpi xmlns:a14="http://schemas.microsoft.com/office/drawing/2010/main" val="0"/>
              </a:ext>
            </a:extLst>
          </a:blip>
          <a:stretch>
            <a:fillRect/>
          </a:stretch>
        </p:blipFill>
        <p:spPr>
          <a:xfrm flipH="1">
            <a:off x="7425882" y="3307144"/>
            <a:ext cx="927285" cy="1095219"/>
          </a:xfrm>
          <a:prstGeom prst="rect">
            <a:avLst/>
          </a:prstGeom>
        </p:spPr>
      </p:pic>
      <p:pic>
        <p:nvPicPr>
          <p:cNvPr id="10" name="Picture 9">
            <a:extLst>
              <a:ext uri="{FF2B5EF4-FFF2-40B4-BE49-F238E27FC236}">
                <a16:creationId xmlns:a16="http://schemas.microsoft.com/office/drawing/2014/main" id="{1918FDC3-2E5F-834F-A1DF-C583477793FB}"/>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35577" b="62981" l="2404" r="97837">
                        <a14:foregroundMark x1="17067" y1="49760" x2="17067" y2="49760"/>
                        <a14:backgroundMark x1="81971" y1="50962" x2="81971" y2="50962"/>
                        <a14:backgroundMark x1="13942" y1="49519" x2="13942" y2="49519"/>
                      </a14:backgroundRemoval>
                    </a14:imgEffect>
                    <a14:imgEffect>
                      <a14:sharpenSoften amount="60000"/>
                    </a14:imgEffect>
                    <a14:imgEffect>
                      <a14:colorTemperature colorTemp="11500"/>
                    </a14:imgEffect>
                    <a14:imgEffect>
                      <a14:saturation sat="88000"/>
                    </a14:imgEffect>
                  </a14:imgLayer>
                </a14:imgProps>
              </a:ext>
            </a:extLst>
          </a:blip>
          <a:srcRect t="35463" b="37721"/>
          <a:stretch/>
        </p:blipFill>
        <p:spPr>
          <a:xfrm>
            <a:off x="4930346" y="1864778"/>
            <a:ext cx="2806343" cy="752543"/>
          </a:xfrm>
          <a:prstGeom prst="rect">
            <a:avLst/>
          </a:prstGeom>
        </p:spPr>
      </p:pic>
    </p:spTree>
    <p:extLst>
      <p:ext uri="{BB962C8B-B14F-4D97-AF65-F5344CB8AC3E}">
        <p14:creationId xmlns:p14="http://schemas.microsoft.com/office/powerpoint/2010/main" val="9586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8" name="TextBox 7">
            <a:extLst>
              <a:ext uri="{FF2B5EF4-FFF2-40B4-BE49-F238E27FC236}">
                <a16:creationId xmlns:a16="http://schemas.microsoft.com/office/drawing/2014/main" id="{7E8A18FF-0B55-1C4D-B1E6-1BE6CC733A8B}"/>
              </a:ext>
            </a:extLst>
          </p:cNvPr>
          <p:cNvSpPr txBox="1"/>
          <p:nvPr/>
        </p:nvSpPr>
        <p:spPr>
          <a:xfrm>
            <a:off x="457200" y="754415"/>
            <a:ext cx="8460944" cy="560109"/>
          </a:xfrm>
          <a:prstGeom prst="rect">
            <a:avLst/>
          </a:prstGeom>
          <a:noFill/>
        </p:spPr>
        <p:txBody>
          <a:bodyPr wrap="square" lIns="91397" tIns="45698" rIns="91397" bIns="45698" rtlCol="0">
            <a:spAutoFit/>
          </a:bodyPr>
          <a:lstStyle/>
          <a:p>
            <a:pPr>
              <a:lnSpc>
                <a:spcPct val="95000"/>
              </a:lnSpc>
            </a:pPr>
            <a:r>
              <a:rPr lang="en-US" sz="3200" b="1" dirty="0">
                <a:latin typeface="Helvetica"/>
                <a:cs typeface="Helvetica"/>
              </a:rPr>
              <a:t>This KiC-1 exercise has </a:t>
            </a:r>
            <a:r>
              <a:rPr lang="en-US" sz="3200" b="1" dirty="0">
                <a:solidFill>
                  <a:srgbClr val="FF0000"/>
                </a:solidFill>
                <a:latin typeface="Helvetica"/>
                <a:cs typeface="Helvetica"/>
              </a:rPr>
              <a:t>two main lessons</a:t>
            </a:r>
            <a:r>
              <a:rPr lang="en-US" sz="3200" b="1" dirty="0">
                <a:latin typeface="Helvetica"/>
                <a:cs typeface="Helvetica"/>
              </a:rPr>
              <a:t>:</a:t>
            </a:r>
          </a:p>
        </p:txBody>
      </p:sp>
      <p:sp>
        <p:nvSpPr>
          <p:cNvPr id="9" name="TextBox 8">
            <a:extLst>
              <a:ext uri="{FF2B5EF4-FFF2-40B4-BE49-F238E27FC236}">
                <a16:creationId xmlns:a16="http://schemas.microsoft.com/office/drawing/2014/main" id="{B6281439-FA6A-F34B-8710-28D406B24B20}"/>
              </a:ext>
            </a:extLst>
          </p:cNvPr>
          <p:cNvSpPr txBox="1"/>
          <p:nvPr/>
        </p:nvSpPr>
        <p:spPr>
          <a:xfrm>
            <a:off x="741412" y="1417571"/>
            <a:ext cx="8005206" cy="1845120"/>
          </a:xfrm>
          <a:prstGeom prst="rect">
            <a:avLst/>
          </a:prstGeom>
          <a:noFill/>
        </p:spPr>
        <p:txBody>
          <a:bodyPr wrap="square" rtlCol="0">
            <a:spAutoFit/>
          </a:bodyPr>
          <a:lstStyle/>
          <a:p>
            <a:pPr>
              <a:lnSpc>
                <a:spcPct val="85000"/>
              </a:lnSpc>
            </a:pPr>
            <a:r>
              <a:rPr lang="en-US" sz="2400" b="1" dirty="0">
                <a:sym typeface="Wingdings" pitchFamily="2" charset="2"/>
              </a:rPr>
              <a:t>(1) </a:t>
            </a:r>
            <a:r>
              <a:rPr lang="en-US" sz="2400" b="1" dirty="0"/>
              <a:t>Introduction to the four steps of the Improvement Kata  </a:t>
            </a:r>
          </a:p>
          <a:p>
            <a:pPr>
              <a:lnSpc>
                <a:spcPct val="85000"/>
              </a:lnSpc>
            </a:pPr>
            <a:r>
              <a:rPr lang="en-US" sz="2400" b="1" dirty="0"/>
              <a:t>      pattern. The </a:t>
            </a:r>
            <a:r>
              <a:rPr lang="en-US" sz="2400" b="1"/>
              <a:t>IK</a:t>
            </a:r>
            <a:r>
              <a:rPr lang="en-US" sz="2400" b="1" dirty="0"/>
              <a:t> is a simple, practical scientific-thinking</a:t>
            </a:r>
          </a:p>
          <a:p>
            <a:pPr>
              <a:lnSpc>
                <a:spcPct val="85000"/>
              </a:lnSpc>
            </a:pPr>
            <a:r>
              <a:rPr lang="en-US" sz="2400" b="1" dirty="0"/>
              <a:t>      pattern that is easy to apply in everyday life.</a:t>
            </a:r>
          </a:p>
          <a:p>
            <a:pPr>
              <a:lnSpc>
                <a:spcPct val="85000"/>
              </a:lnSpc>
            </a:pPr>
            <a:endParaRPr lang="en-US" sz="1200" b="1" dirty="0"/>
          </a:p>
          <a:p>
            <a:pPr>
              <a:lnSpc>
                <a:spcPct val="85000"/>
              </a:lnSpc>
            </a:pPr>
            <a:r>
              <a:rPr lang="en-US" sz="2400" b="1" dirty="0">
                <a:sym typeface="Wingdings" pitchFamily="2" charset="2"/>
              </a:rPr>
              <a:t>(2) </a:t>
            </a:r>
            <a:r>
              <a:rPr lang="en-US" sz="2400" b="1" dirty="0"/>
              <a:t>Recognize that any idea we have needs to be tested,</a:t>
            </a:r>
          </a:p>
          <a:p>
            <a:pPr>
              <a:lnSpc>
                <a:spcPct val="85000"/>
              </a:lnSpc>
            </a:pPr>
            <a:r>
              <a:rPr lang="en-US" sz="2400" b="1" dirty="0"/>
              <a:t>      no matter how certain we might feel about it.</a:t>
            </a:r>
          </a:p>
        </p:txBody>
      </p:sp>
      <p:sp>
        <p:nvSpPr>
          <p:cNvPr id="10" name="TextBox 9">
            <a:extLst>
              <a:ext uri="{FF2B5EF4-FFF2-40B4-BE49-F238E27FC236}">
                <a16:creationId xmlns:a16="http://schemas.microsoft.com/office/drawing/2014/main" id="{2DAC04ED-A12E-3644-B45A-8C0BF42D8815}"/>
              </a:ext>
            </a:extLst>
          </p:cNvPr>
          <p:cNvSpPr txBox="1"/>
          <p:nvPr/>
        </p:nvSpPr>
        <p:spPr>
          <a:xfrm>
            <a:off x="791184" y="3361179"/>
            <a:ext cx="7955433" cy="369287"/>
          </a:xfrm>
          <a:prstGeom prst="rect">
            <a:avLst/>
          </a:prstGeom>
          <a:noFill/>
        </p:spPr>
        <p:txBody>
          <a:bodyPr wrap="square" lIns="91397" tIns="45698" rIns="91397" bIns="45698" rtlCol="0">
            <a:spAutoFit/>
          </a:bodyPr>
          <a:lstStyle/>
          <a:p>
            <a:pPr>
              <a:lnSpc>
                <a:spcPct val="90000"/>
              </a:lnSpc>
            </a:pPr>
            <a:r>
              <a:rPr lang="en-US" sz="2000" dirty="0">
                <a:cs typeface="Helvetica"/>
              </a:rPr>
              <a:t>Lesson #2 above may be the most vital aspect of scientific thinking.</a:t>
            </a:r>
          </a:p>
        </p:txBody>
      </p:sp>
      <p:sp>
        <p:nvSpPr>
          <p:cNvPr id="12" name="TextBox 11">
            <a:extLst>
              <a:ext uri="{FF2B5EF4-FFF2-40B4-BE49-F238E27FC236}">
                <a16:creationId xmlns:a16="http://schemas.microsoft.com/office/drawing/2014/main" id="{2AE59780-35B5-1140-8728-3544A4EDD742}"/>
              </a:ext>
            </a:extLst>
          </p:cNvPr>
          <p:cNvSpPr txBox="1"/>
          <p:nvPr/>
        </p:nvSpPr>
        <p:spPr>
          <a:xfrm>
            <a:off x="521304" y="4454340"/>
            <a:ext cx="8165497" cy="1386489"/>
          </a:xfrm>
          <a:prstGeom prst="rect">
            <a:avLst/>
          </a:prstGeom>
          <a:noFill/>
        </p:spPr>
        <p:txBody>
          <a:bodyPr wrap="square" lIns="91397" tIns="45698" rIns="91397" bIns="45698" rtlCol="0">
            <a:spAutoFit/>
          </a:bodyPr>
          <a:lstStyle/>
          <a:p>
            <a:pPr>
              <a:lnSpc>
                <a:spcPct val="90000"/>
              </a:lnSpc>
            </a:pPr>
            <a:r>
              <a:rPr lang="en-US" sz="2000" dirty="0">
                <a:cs typeface="Arial" panose="020B0604020202020204" pitchFamily="34" charset="0"/>
              </a:rPr>
              <a:t>Note that the KiC-1 exercise takes two </a:t>
            </a:r>
            <a:r>
              <a:rPr lang="en-US" sz="2000" i="1" dirty="0">
                <a:cs typeface="Arial" panose="020B0604020202020204" pitchFamily="34" charset="0"/>
              </a:rPr>
              <a:t>non-scientific</a:t>
            </a:r>
            <a:r>
              <a:rPr lang="en-US" sz="2000" dirty="0">
                <a:cs typeface="Arial" panose="020B0604020202020204" pitchFamily="34" charset="0"/>
              </a:rPr>
              <a:t> shortcuts, which are used as teaching opportunities in the KiC-2 exercise:</a:t>
            </a:r>
          </a:p>
          <a:p>
            <a:pPr>
              <a:lnSpc>
                <a:spcPct val="90000"/>
              </a:lnSpc>
            </a:pPr>
            <a:endParaRPr lang="en-US" sz="600" dirty="0">
              <a:cs typeface="Arial" panose="020B0604020202020204" pitchFamily="34" charset="0"/>
            </a:endParaRPr>
          </a:p>
          <a:p>
            <a:pPr lvl="1"/>
            <a:r>
              <a:rPr lang="en-US" sz="2000" b="1" spc="-50" dirty="0">
                <a:cs typeface="Arial" panose="020B0604020202020204" pitchFamily="34" charset="0"/>
              </a:rPr>
              <a:t>• Students can change more than one variable at a time.</a:t>
            </a:r>
          </a:p>
          <a:p>
            <a:pPr lvl="1"/>
            <a:r>
              <a:rPr lang="en-US" sz="2000" b="1" spc="-50" dirty="0">
                <a:cs typeface="Arial" panose="020B0604020202020204" pitchFamily="34" charset="0"/>
              </a:rPr>
              <a:t>• Students collect only 1 data point before designing the next experiment.</a:t>
            </a:r>
            <a:endParaRPr lang="en-US" sz="2000" dirty="0">
              <a:cs typeface="Arial" panose="020B0604020202020204" pitchFamily="34" charset="0"/>
            </a:endParaRPr>
          </a:p>
        </p:txBody>
      </p:sp>
      <p:cxnSp>
        <p:nvCxnSpPr>
          <p:cNvPr id="13" name="Straight Connector 12">
            <a:extLst>
              <a:ext uri="{FF2B5EF4-FFF2-40B4-BE49-F238E27FC236}">
                <a16:creationId xmlns:a16="http://schemas.microsoft.com/office/drawing/2014/main" id="{6C8D5EAC-C20A-814B-9695-533B7A263925}"/>
              </a:ext>
            </a:extLst>
          </p:cNvPr>
          <p:cNvCxnSpPr>
            <a:cxnSpLocks/>
          </p:cNvCxnSpPr>
          <p:nvPr/>
        </p:nvCxnSpPr>
        <p:spPr>
          <a:xfrm>
            <a:off x="139700" y="4111972"/>
            <a:ext cx="88773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2CD3CA3-3D6D-7E4B-AEED-08780C44458B}"/>
              </a:ext>
            </a:extLst>
          </p:cNvPr>
          <p:cNvSpPr txBox="1"/>
          <p:nvPr/>
        </p:nvSpPr>
        <p:spPr>
          <a:xfrm>
            <a:off x="1674266" y="6063579"/>
            <a:ext cx="5801797" cy="430887"/>
          </a:xfrm>
          <a:prstGeom prst="rect">
            <a:avLst/>
          </a:prstGeom>
          <a:noFill/>
        </p:spPr>
        <p:txBody>
          <a:bodyPr wrap="square" rtlCol="0">
            <a:spAutoFit/>
          </a:bodyPr>
          <a:lstStyle/>
          <a:p>
            <a:pPr algn="ctr">
              <a:lnSpc>
                <a:spcPct val="90000"/>
              </a:lnSpc>
            </a:pPr>
            <a:r>
              <a:rPr lang="en-US" sz="2400" b="1" i="1" dirty="0">
                <a:solidFill>
                  <a:schemeClr val="bg1">
                    <a:lumMod val="50000"/>
                  </a:schemeClr>
                </a:solidFill>
              </a:rPr>
              <a:t>THIS SLIDE IS NOT PART OF THE EXERCISE</a:t>
            </a:r>
          </a:p>
        </p:txBody>
      </p:sp>
    </p:spTree>
    <p:extLst>
      <p:ext uri="{BB962C8B-B14F-4D97-AF65-F5344CB8AC3E}">
        <p14:creationId xmlns:p14="http://schemas.microsoft.com/office/powerpoint/2010/main" val="1977797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C Forms (dragged).pdf"/>
          <p:cNvPicPr>
            <a:picLocks noChangeAspect="1"/>
          </p:cNvPicPr>
          <p:nvPr/>
        </p:nvPicPr>
        <p:blipFill rotWithShape="1">
          <a:blip r:embed="rId3">
            <a:extLst>
              <a:ext uri="{28A0092B-C50C-407E-A947-70E740481C1C}">
                <a14:useLocalDpi xmlns:a14="http://schemas.microsoft.com/office/drawing/2010/main" val="0"/>
              </a:ext>
            </a:extLst>
          </a:blip>
          <a:srcRect b="32827"/>
          <a:stretch/>
        </p:blipFill>
        <p:spPr>
          <a:xfrm>
            <a:off x="2222110" y="1278209"/>
            <a:ext cx="6418710" cy="5579793"/>
          </a:xfrm>
          <a:prstGeom prst="rect">
            <a:avLst/>
          </a:prstGeom>
          <a:ln>
            <a:solidFill>
              <a:srgbClr val="000000"/>
            </a:solidFill>
          </a:ln>
        </p:spPr>
      </p:pic>
      <p:cxnSp>
        <p:nvCxnSpPr>
          <p:cNvPr id="6" name="Straight Arrow Connector 5"/>
          <p:cNvCxnSpPr/>
          <p:nvPr/>
        </p:nvCxnSpPr>
        <p:spPr>
          <a:xfrm>
            <a:off x="2066940" y="2719095"/>
            <a:ext cx="822960"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047794" y="3867662"/>
            <a:ext cx="1061166"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66940" y="5364889"/>
            <a:ext cx="1074274"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5634" y="2136160"/>
            <a:ext cx="1912160" cy="969474"/>
          </a:xfrm>
          <a:prstGeom prst="rect">
            <a:avLst/>
          </a:prstGeom>
          <a:noFill/>
        </p:spPr>
        <p:txBody>
          <a:bodyPr wrap="square" lIns="91418" tIns="45709" rIns="91418" bIns="45709" rtlCol="0">
            <a:spAutoFit/>
          </a:bodyPr>
          <a:lstStyle/>
          <a:p>
            <a:pPr algn="r">
              <a:lnSpc>
                <a:spcPct val="70000"/>
              </a:lnSpc>
            </a:pPr>
            <a:r>
              <a:rPr lang="en-US" sz="2000" b="1" dirty="0"/>
              <a:t>(</a:t>
            </a:r>
            <a:r>
              <a:rPr lang="en-US" sz="2000" b="1" i="1" dirty="0"/>
              <a:t>Before</a:t>
            </a:r>
            <a:r>
              <a:rPr lang="en-US" sz="2000" b="1" dirty="0"/>
              <a:t>)</a:t>
            </a:r>
          </a:p>
          <a:p>
            <a:pPr algn="r">
              <a:lnSpc>
                <a:spcPct val="70000"/>
              </a:lnSpc>
            </a:pPr>
            <a:r>
              <a:rPr lang="en-US" sz="2000" b="1" dirty="0">
                <a:solidFill>
                  <a:srgbClr val="FF0000"/>
                </a:solidFill>
              </a:rPr>
              <a:t>Write down the next ideas you want to test</a:t>
            </a:r>
          </a:p>
        </p:txBody>
      </p:sp>
      <p:sp>
        <p:nvSpPr>
          <p:cNvPr id="12" name="TextBox 11"/>
          <p:cNvSpPr txBox="1"/>
          <p:nvPr/>
        </p:nvSpPr>
        <p:spPr>
          <a:xfrm>
            <a:off x="135636" y="3178556"/>
            <a:ext cx="1912161" cy="1400361"/>
          </a:xfrm>
          <a:prstGeom prst="rect">
            <a:avLst/>
          </a:prstGeom>
          <a:noFill/>
        </p:spPr>
        <p:txBody>
          <a:bodyPr wrap="square" lIns="91418" tIns="45709" rIns="91418" bIns="45709" rtlCol="0">
            <a:spAutoFit/>
          </a:bodyPr>
          <a:lstStyle/>
          <a:p>
            <a:pPr algn="r">
              <a:lnSpc>
                <a:spcPct val="70000"/>
              </a:lnSpc>
            </a:pPr>
            <a:r>
              <a:rPr lang="en-US" sz="2000" b="1" dirty="0"/>
              <a:t>(</a:t>
            </a:r>
            <a:r>
              <a:rPr lang="en-US" sz="2000" b="1" i="1" dirty="0"/>
              <a:t>After</a:t>
            </a:r>
            <a:r>
              <a:rPr lang="en-US" sz="2000" b="1" dirty="0"/>
              <a:t>)</a:t>
            </a:r>
          </a:p>
          <a:p>
            <a:pPr algn="r">
              <a:lnSpc>
                <a:spcPct val="70000"/>
              </a:lnSpc>
            </a:pPr>
            <a:r>
              <a:rPr lang="en-US" sz="2000" b="1" dirty="0">
                <a:solidFill>
                  <a:srgbClr val="FF0000"/>
                </a:solidFill>
              </a:rPr>
              <a:t>Write in how much the time changed compared to the last round</a:t>
            </a:r>
          </a:p>
        </p:txBody>
      </p:sp>
      <p:sp>
        <p:nvSpPr>
          <p:cNvPr id="13" name="TextBox 12"/>
          <p:cNvSpPr txBox="1"/>
          <p:nvPr/>
        </p:nvSpPr>
        <p:spPr>
          <a:xfrm>
            <a:off x="571501" y="4873395"/>
            <a:ext cx="1488994" cy="992557"/>
          </a:xfrm>
          <a:prstGeom prst="rect">
            <a:avLst/>
          </a:prstGeom>
          <a:noFill/>
        </p:spPr>
        <p:txBody>
          <a:bodyPr wrap="square" lIns="91418" tIns="45709" rIns="91418" bIns="45709" rtlCol="0">
            <a:spAutoFit/>
          </a:bodyPr>
          <a:lstStyle/>
          <a:p>
            <a:pPr algn="r">
              <a:lnSpc>
                <a:spcPct val="70000"/>
              </a:lnSpc>
            </a:pPr>
            <a:r>
              <a:rPr lang="en-US" sz="2000" b="1" dirty="0"/>
              <a:t>(</a:t>
            </a:r>
            <a:r>
              <a:rPr lang="en-US" sz="2000" b="1" i="1" dirty="0"/>
              <a:t>After</a:t>
            </a:r>
            <a:r>
              <a:rPr lang="en-US" sz="2000" b="1" dirty="0"/>
              <a:t>)</a:t>
            </a:r>
          </a:p>
          <a:p>
            <a:pPr algn="r">
              <a:lnSpc>
                <a:spcPct val="70000"/>
              </a:lnSpc>
            </a:pPr>
            <a:r>
              <a:rPr lang="en-US" sz="2000" b="1" dirty="0">
                <a:solidFill>
                  <a:srgbClr val="FF0000"/>
                </a:solidFill>
              </a:rPr>
              <a:t>Mark the elapsed</a:t>
            </a:r>
          </a:p>
          <a:p>
            <a:pPr algn="r">
              <a:lnSpc>
                <a:spcPct val="70000"/>
              </a:lnSpc>
            </a:pPr>
            <a:r>
              <a:rPr lang="en-US" sz="2000" b="1" dirty="0">
                <a:solidFill>
                  <a:srgbClr val="FF0000"/>
                </a:solidFill>
              </a:rPr>
              <a:t>time</a:t>
            </a:r>
          </a:p>
        </p:txBody>
      </p:sp>
      <p:sp>
        <p:nvSpPr>
          <p:cNvPr id="14" name="TextBox 13"/>
          <p:cNvSpPr txBox="1"/>
          <p:nvPr/>
        </p:nvSpPr>
        <p:spPr>
          <a:xfrm>
            <a:off x="0" y="195918"/>
            <a:ext cx="9144000" cy="938460"/>
          </a:xfrm>
          <a:prstGeom prst="rect">
            <a:avLst/>
          </a:prstGeom>
          <a:noFill/>
        </p:spPr>
        <p:txBody>
          <a:bodyPr wrap="square" lIns="82039" tIns="41020" rIns="82039" bIns="41020" rtlCol="0">
            <a:spAutoFit/>
          </a:bodyPr>
          <a:lstStyle/>
          <a:p>
            <a:pPr algn="ctr">
              <a:lnSpc>
                <a:spcPct val="90000"/>
              </a:lnSpc>
            </a:pPr>
            <a:r>
              <a:rPr lang="en-US" sz="3400" b="1" dirty="0">
                <a:latin typeface="Helvetica"/>
                <a:cs typeface="Helvetica"/>
              </a:rPr>
              <a:t>THE EXPERIMENTING FORM</a:t>
            </a:r>
          </a:p>
          <a:p>
            <a:pPr algn="ctr"/>
            <a:r>
              <a:rPr lang="en-US" sz="2500" b="1" dirty="0">
                <a:solidFill>
                  <a:srgbClr val="FF0000"/>
                </a:solidFill>
                <a:latin typeface="Helvetica"/>
                <a:cs typeface="Helvetica"/>
              </a:rPr>
              <a:t>What to record in </a:t>
            </a:r>
            <a:r>
              <a:rPr lang="en-US" sz="2500" b="1" u="sng" dirty="0">
                <a:solidFill>
                  <a:srgbClr val="FF0000"/>
                </a:solidFill>
                <a:latin typeface="Helvetica"/>
                <a:cs typeface="Helvetica"/>
              </a:rPr>
              <a:t>each round</a:t>
            </a:r>
            <a:endParaRPr lang="en-US" sz="2500" b="1" u="sng" dirty="0">
              <a:latin typeface="Helvetica"/>
              <a:cs typeface="Helvetica"/>
            </a:endParaRP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24724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C Forms (dragged).pdf"/>
          <p:cNvPicPr>
            <a:picLocks noChangeAspect="1"/>
          </p:cNvPicPr>
          <p:nvPr/>
        </p:nvPicPr>
        <p:blipFill rotWithShape="1">
          <a:blip r:embed="rId3">
            <a:extLst>
              <a:ext uri="{28A0092B-C50C-407E-A947-70E740481C1C}">
                <a14:useLocalDpi xmlns:a14="http://schemas.microsoft.com/office/drawing/2010/main" val="0"/>
              </a:ext>
            </a:extLst>
          </a:blip>
          <a:srcRect b="49347"/>
          <a:stretch/>
        </p:blipFill>
        <p:spPr>
          <a:xfrm>
            <a:off x="989111" y="1815068"/>
            <a:ext cx="7693068" cy="5042932"/>
          </a:xfrm>
          <a:prstGeom prst="rect">
            <a:avLst/>
          </a:prstGeom>
          <a:ln>
            <a:solidFill>
              <a:schemeClr val="tx1"/>
            </a:solidFill>
          </a:ln>
          <a:effectLst>
            <a:outerShdw blurRad="50800" dist="38100" dir="2700000" sx="101000" sy="101000" algn="tl" rotWithShape="0">
              <a:srgbClr val="000000">
                <a:alpha val="43000"/>
              </a:srgbClr>
            </a:outerShdw>
          </a:effectLst>
        </p:spPr>
      </p:pic>
      <p:sp>
        <p:nvSpPr>
          <p:cNvPr id="7" name="TextBox 6"/>
          <p:cNvSpPr txBox="1"/>
          <p:nvPr/>
        </p:nvSpPr>
        <p:spPr>
          <a:xfrm>
            <a:off x="0" y="316057"/>
            <a:ext cx="9144000" cy="528328"/>
          </a:xfrm>
          <a:prstGeom prst="rect">
            <a:avLst/>
          </a:prstGeom>
          <a:noFill/>
        </p:spPr>
        <p:txBody>
          <a:bodyPr wrap="square" lIns="91397" tIns="45698" rIns="91397" bIns="45698" rtlCol="0">
            <a:spAutoFit/>
          </a:bodyPr>
          <a:lstStyle/>
          <a:p>
            <a:pPr algn="ctr">
              <a:lnSpc>
                <a:spcPct val="80000"/>
              </a:lnSpc>
            </a:pPr>
            <a:r>
              <a:rPr lang="en-US" sz="3400" b="1" dirty="0">
                <a:latin typeface="Helvetica"/>
                <a:cs typeface="Helvetica"/>
              </a:rPr>
              <a:t>PLEASE PLAN YOUR FIRST EXPERIMENT</a:t>
            </a:r>
          </a:p>
        </p:txBody>
      </p:sp>
      <p:pic>
        <p:nvPicPr>
          <p:cNvPr id="13" name="Picture 12" descr="dT85xRoEc.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5636" y="2874012"/>
            <a:ext cx="1608089" cy="1226235"/>
          </a:xfrm>
          <a:prstGeom prst="rect">
            <a:avLst/>
          </a:prstGeom>
          <a:effectLst>
            <a:outerShdw blurRad="50800" dist="38100" dir="2700000" algn="tl" rotWithShape="0">
              <a:srgbClr val="000000">
                <a:alpha val="43000"/>
              </a:srgbClr>
            </a:outerShdw>
          </a:effectLst>
        </p:spPr>
      </p:pic>
      <p:sp>
        <p:nvSpPr>
          <p:cNvPr id="3" name="TextBox 2"/>
          <p:cNvSpPr txBox="1"/>
          <p:nvPr/>
        </p:nvSpPr>
        <p:spPr>
          <a:xfrm>
            <a:off x="0" y="813714"/>
            <a:ext cx="9144000" cy="846363"/>
          </a:xfrm>
          <a:prstGeom prst="rect">
            <a:avLst/>
          </a:prstGeom>
          <a:noFill/>
        </p:spPr>
        <p:txBody>
          <a:bodyPr wrap="square" lIns="91418" tIns="45709" rIns="91418" bIns="45709" rtlCol="0">
            <a:spAutoFit/>
          </a:bodyPr>
          <a:lstStyle/>
          <a:p>
            <a:pPr algn="ctr">
              <a:lnSpc>
                <a:spcPct val="80000"/>
              </a:lnSpc>
            </a:pPr>
            <a:r>
              <a:rPr lang="en-US" sz="3000" b="1" dirty="0">
                <a:cs typeface="Helvetica"/>
              </a:rPr>
              <a:t>Write the ideas you want to test </a:t>
            </a:r>
            <a:r>
              <a:rPr lang="en-US" sz="3000" b="1" dirty="0">
                <a:solidFill>
                  <a:srgbClr val="FF0000"/>
                </a:solidFill>
                <a:cs typeface="Helvetica"/>
              </a:rPr>
              <a:t>next</a:t>
            </a:r>
          </a:p>
          <a:p>
            <a:pPr algn="ctr">
              <a:lnSpc>
                <a:spcPct val="80000"/>
              </a:lnSpc>
            </a:pPr>
            <a:r>
              <a:rPr lang="en-US" sz="3000" b="1" dirty="0">
                <a:cs typeface="Helvetica"/>
              </a:rPr>
              <a:t>on your 'Experimenting' form</a:t>
            </a:r>
            <a:endParaRPr lang="en-US" sz="3000" dirty="0"/>
          </a:p>
        </p:txBody>
      </p:sp>
      <p:sp>
        <p:nvSpPr>
          <p:cNvPr id="4" name="Rectangle 3"/>
          <p:cNvSpPr/>
          <p:nvPr/>
        </p:nvSpPr>
        <p:spPr>
          <a:xfrm>
            <a:off x="1149332" y="1926031"/>
            <a:ext cx="7336161" cy="790287"/>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8" name="Rectangle 7"/>
          <p:cNvSpPr/>
          <p:nvPr/>
        </p:nvSpPr>
        <p:spPr>
          <a:xfrm>
            <a:off x="1346020" y="4470254"/>
            <a:ext cx="7336161" cy="2387747"/>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9" name="Rectangle 8"/>
          <p:cNvSpPr/>
          <p:nvPr/>
        </p:nvSpPr>
        <p:spPr>
          <a:xfrm>
            <a:off x="836866" y="4146556"/>
            <a:ext cx="279589" cy="7954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2" name="TextBox 1"/>
          <p:cNvSpPr txBox="1"/>
          <p:nvPr/>
        </p:nvSpPr>
        <p:spPr>
          <a:xfrm>
            <a:off x="110734" y="4134103"/>
            <a:ext cx="1608089" cy="841256"/>
          </a:xfrm>
          <a:prstGeom prst="rect">
            <a:avLst/>
          </a:prstGeom>
          <a:noFill/>
        </p:spPr>
        <p:txBody>
          <a:bodyPr wrap="square" lIns="91418" tIns="45709" rIns="91418" bIns="45709" rtlCol="0">
            <a:spAutoFit/>
          </a:bodyPr>
          <a:lstStyle/>
          <a:p>
            <a:pPr>
              <a:lnSpc>
                <a:spcPct val="80000"/>
              </a:lnSpc>
            </a:pPr>
            <a:r>
              <a:rPr lang="en-US" sz="2000" b="1" dirty="0">
                <a:solidFill>
                  <a:srgbClr val="FF0000"/>
                </a:solidFill>
              </a:rPr>
              <a:t>Write down the ideas you want to test</a:t>
            </a:r>
          </a:p>
        </p:txBody>
      </p:sp>
      <p:sp>
        <p:nvSpPr>
          <p:cNvPr id="5" name="Footer Placeholder 4"/>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31977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3" cstate="print"/>
          <a:stretch>
            <a:fillRect/>
          </a:stretch>
        </p:blipFill>
        <p:spPr bwMode="auto">
          <a:xfrm>
            <a:off x="323528" y="242646"/>
            <a:ext cx="8496944" cy="6372708"/>
          </a:xfrm>
          <a:prstGeom prst="rect">
            <a:avLst/>
          </a:prstGeom>
          <a:noFill/>
        </p:spPr>
      </p:pic>
      <p:sp>
        <p:nvSpPr>
          <p:cNvPr id="7" name="Rechthoek 6"/>
          <p:cNvSpPr/>
          <p:nvPr/>
        </p:nvSpPr>
        <p:spPr>
          <a:xfrm>
            <a:off x="1079612" y="1259176"/>
            <a:ext cx="6984776" cy="4339627"/>
          </a:xfrm>
          <a:prstGeom prst="rect">
            <a:avLst/>
          </a:prstGeom>
          <a:noFill/>
        </p:spPr>
        <p:txBody>
          <a:bodyPr wrap="square" lIns="91418" tIns="45709" rIns="91418" bIns="45709">
            <a:spAutoFit/>
          </a:bodyPr>
          <a:lstStyle/>
          <a:p>
            <a:pPr algn="ctr"/>
            <a:r>
              <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TIME'S</a:t>
            </a:r>
          </a:p>
          <a:p>
            <a:pPr algn="ctr"/>
            <a:r>
              <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UP</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1213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9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9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1-07 at 9.36.21 PM.png"/>
          <p:cNvPicPr>
            <a:picLocks noChangeAspect="1"/>
          </p:cNvPicPr>
          <p:nvPr/>
        </p:nvPicPr>
        <p:blipFill>
          <a:blip r:embed="rId3"/>
          <a:srcRect l="812" t="2944" r="611" b="944"/>
          <a:stretch>
            <a:fillRect/>
          </a:stretch>
        </p:blipFill>
        <p:spPr>
          <a:xfrm>
            <a:off x="2137832" y="2299486"/>
            <a:ext cx="4885267" cy="3663950"/>
          </a:xfrm>
          <a:prstGeom prst="rect">
            <a:avLst/>
          </a:prstGeom>
          <a:ln>
            <a:solidFill>
              <a:schemeClr val="bg1"/>
            </a:solidFill>
          </a:ln>
          <a:effectLst>
            <a:outerShdw blurRad="50800" dist="38100" dir="2700000" sx="101000" sy="101000" algn="tl" rotWithShape="0">
              <a:srgbClr val="000000">
                <a:alpha val="43000"/>
              </a:srgbClr>
            </a:outerShdw>
          </a:effectLst>
        </p:spPr>
      </p:pic>
      <p:sp>
        <p:nvSpPr>
          <p:cNvPr id="5" name="TextBox 4"/>
          <p:cNvSpPr txBox="1"/>
          <p:nvPr/>
        </p:nvSpPr>
        <p:spPr>
          <a:xfrm>
            <a:off x="0" y="502626"/>
            <a:ext cx="9144000" cy="563187"/>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 HAVE YOUR CARD READY --</a:t>
            </a:r>
          </a:p>
        </p:txBody>
      </p:sp>
      <p:sp>
        <p:nvSpPr>
          <p:cNvPr id="6" name="TextBox 5"/>
          <p:cNvSpPr txBox="1"/>
          <p:nvPr/>
        </p:nvSpPr>
        <p:spPr>
          <a:xfrm>
            <a:off x="0" y="1167730"/>
            <a:ext cx="9144000" cy="846363"/>
          </a:xfrm>
          <a:prstGeom prst="rect">
            <a:avLst/>
          </a:prstGeom>
          <a:noFill/>
        </p:spPr>
        <p:txBody>
          <a:bodyPr wrap="square" lIns="91418" tIns="45709" rIns="91418" bIns="45709" rtlCol="0">
            <a:spAutoFit/>
          </a:bodyPr>
          <a:lstStyle/>
          <a:p>
            <a:pPr algn="ctr">
              <a:lnSpc>
                <a:spcPct val="80000"/>
              </a:lnSpc>
            </a:pPr>
            <a:r>
              <a:rPr lang="en-US" sz="3000" b="1" u="sng" dirty="0"/>
              <a:t>After</a:t>
            </a:r>
            <a:r>
              <a:rPr lang="en-US" sz="3000" b="1" dirty="0"/>
              <a:t> each experimenting round we'll ask</a:t>
            </a:r>
          </a:p>
          <a:p>
            <a:pPr algn="ctr">
              <a:lnSpc>
                <a:spcPct val="80000"/>
              </a:lnSpc>
            </a:pPr>
            <a:r>
              <a:rPr lang="en-US" sz="3000" b="1" dirty="0"/>
              <a:t>one team this pattern of </a:t>
            </a:r>
            <a:r>
              <a:rPr lang="en-US" sz="3000" b="1" dirty="0">
                <a:solidFill>
                  <a:srgbClr val="FF0000"/>
                </a:solidFill>
              </a:rPr>
              <a:t>Reflection Questions</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868855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280B5F-6EC7-EC42-8F5B-F885FB0868F9}"/>
              </a:ext>
            </a:extLst>
          </p:cNvPr>
          <p:cNvSpPr/>
          <p:nvPr/>
        </p:nvSpPr>
        <p:spPr>
          <a:xfrm>
            <a:off x="1506938" y="2112225"/>
            <a:ext cx="6885109" cy="3287679"/>
          </a:xfrm>
          <a:prstGeom prst="rect">
            <a:avLst/>
          </a:prstGeom>
          <a:solidFill>
            <a:schemeClr val="bg2"/>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0" y="389265"/>
            <a:ext cx="9144000" cy="1301636"/>
          </a:xfrm>
          <a:prstGeom prst="rect">
            <a:avLst/>
          </a:prstGeom>
          <a:noFill/>
        </p:spPr>
        <p:txBody>
          <a:bodyPr wrap="square" lIns="82039" tIns="41020" rIns="82039" bIns="41020" rtlCol="0">
            <a:spAutoFit/>
          </a:bodyPr>
          <a:lstStyle/>
          <a:p>
            <a:pPr algn="ctr">
              <a:lnSpc>
                <a:spcPct val="110000"/>
              </a:lnSpc>
            </a:pPr>
            <a:r>
              <a:rPr lang="en-US" sz="3800" b="1" i="1" dirty="0">
                <a:solidFill>
                  <a:srgbClr val="FF0000"/>
                </a:solidFill>
                <a:latin typeface="Helvetica"/>
                <a:cs typeface="Helvetica"/>
              </a:rPr>
              <a:t>-- NEXT EXPERIMENT --</a:t>
            </a:r>
          </a:p>
          <a:p>
            <a:pPr algn="ctr">
              <a:lnSpc>
                <a:spcPct val="110000"/>
              </a:lnSpc>
            </a:pPr>
            <a:r>
              <a:rPr lang="en-US" sz="3400" b="1" dirty="0">
                <a:latin typeface="Helvetica"/>
                <a:cs typeface="Helvetica"/>
              </a:rPr>
              <a:t>Please get into starting position</a:t>
            </a:r>
          </a:p>
        </p:txBody>
      </p:sp>
      <p:sp>
        <p:nvSpPr>
          <p:cNvPr id="7" name="TextBox 6"/>
          <p:cNvSpPr txBox="1"/>
          <p:nvPr/>
        </p:nvSpPr>
        <p:spPr>
          <a:xfrm>
            <a:off x="1506938" y="2260509"/>
            <a:ext cx="7249625" cy="2945163"/>
          </a:xfrm>
          <a:prstGeom prst="rect">
            <a:avLst/>
          </a:prstGeom>
          <a:noFill/>
        </p:spPr>
        <p:txBody>
          <a:bodyPr wrap="square" lIns="82039" tIns="41020" rIns="82039" bIns="41020" rtlCol="0">
            <a:spAutoFit/>
          </a:bodyPr>
          <a:lstStyle/>
          <a:p>
            <a:pPr>
              <a:tabLst>
                <a:tab pos="564019" algn="l"/>
              </a:tabLst>
            </a:pPr>
            <a:r>
              <a:rPr lang="en-US" sz="2500" b="1" dirty="0">
                <a:latin typeface="Helvetica"/>
                <a:cs typeface="Helvetica"/>
              </a:rPr>
              <a:t>• Instructor calls "START"</a:t>
            </a:r>
          </a:p>
          <a:p>
            <a:pPr lvl="1">
              <a:tabLst>
                <a:tab pos="564019" algn="l"/>
              </a:tabLst>
            </a:pPr>
            <a:r>
              <a:rPr lang="en-US" sz="2500" dirty="0">
                <a:latin typeface="Helvetica"/>
                <a:cs typeface="Helvetica"/>
              </a:rPr>
              <a:t>Build the puzzle</a:t>
            </a:r>
          </a:p>
          <a:p>
            <a:pPr lvl="1">
              <a:tabLst>
                <a:tab pos="564019" algn="l"/>
              </a:tabLst>
            </a:pPr>
            <a:r>
              <a:rPr lang="en-US" sz="2500" dirty="0">
                <a:latin typeface="Helvetica"/>
                <a:cs typeface="Helvetica"/>
              </a:rPr>
              <a:t>Note the elapsed time on your form</a:t>
            </a:r>
          </a:p>
          <a:p>
            <a:pPr>
              <a:tabLst>
                <a:tab pos="564019" algn="l"/>
              </a:tabLst>
            </a:pPr>
            <a:endParaRPr lang="en-US" b="1" dirty="0">
              <a:latin typeface="Helvetica"/>
              <a:cs typeface="Helvetica"/>
            </a:endParaRPr>
          </a:p>
          <a:p>
            <a:pPr>
              <a:tabLst>
                <a:tab pos="564019" algn="l"/>
              </a:tabLst>
            </a:pPr>
            <a:r>
              <a:rPr lang="en-US" sz="2500" b="1" dirty="0">
                <a:latin typeface="Helvetica"/>
                <a:cs typeface="Helvetica"/>
              </a:rPr>
              <a:t>• Teams discuss what they plan to do next</a:t>
            </a:r>
          </a:p>
          <a:p>
            <a:pPr lvl="1">
              <a:tabLst>
                <a:tab pos="564019" algn="l"/>
              </a:tabLst>
            </a:pPr>
            <a:r>
              <a:rPr lang="en-US" sz="2500" dirty="0">
                <a:latin typeface="Helvetica"/>
                <a:cs typeface="Helvetica"/>
              </a:rPr>
              <a:t>Write ideas you want to test on the form</a:t>
            </a:r>
          </a:p>
          <a:p>
            <a:pPr>
              <a:tabLst>
                <a:tab pos="564019" algn="l"/>
              </a:tabLst>
            </a:pPr>
            <a:endParaRPr lang="en-US" b="1" dirty="0">
              <a:latin typeface="Helvetica"/>
              <a:cs typeface="Helvetica"/>
            </a:endParaRPr>
          </a:p>
          <a:p>
            <a:pPr>
              <a:tabLst>
                <a:tab pos="564019" algn="l"/>
              </a:tabLst>
            </a:pPr>
            <a:r>
              <a:rPr lang="en-US" sz="2500" b="1" dirty="0">
                <a:latin typeface="Helvetica"/>
                <a:cs typeface="Helvetica"/>
              </a:rPr>
              <a:t>• Time's up... ask the Reflection Questions!</a:t>
            </a:r>
            <a:endParaRPr lang="en-US" sz="2200" b="1" dirty="0">
              <a:latin typeface="Helvetica"/>
              <a:cs typeface="Helvetica"/>
            </a:endParaRPr>
          </a:p>
        </p:txBody>
      </p:sp>
      <p:pic>
        <p:nvPicPr>
          <p:cNvPr id="2" name="Picture 1" descr="A23-CurvedArrow-Gray-Left.pn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6200000">
            <a:off x="-306266" y="3248366"/>
            <a:ext cx="2449666" cy="1087305"/>
          </a:xfrm>
          <a:prstGeom prst="rect">
            <a:avLst/>
          </a:prstGeom>
        </p:spPr>
      </p:pic>
      <p:pic>
        <p:nvPicPr>
          <p:cNvPr id="3" name="Picture 2" descr="Reflection C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00" y="4506304"/>
            <a:ext cx="1352281" cy="1049797"/>
          </a:xfrm>
          <a:prstGeom prst="rect">
            <a:avLst/>
          </a:prstGeom>
        </p:spPr>
      </p:pic>
      <p:sp>
        <p:nvSpPr>
          <p:cNvPr id="4" name="Footer Placeholder 3"/>
          <p:cNvSpPr>
            <a:spLocks noGrp="1"/>
          </p:cNvSpPr>
          <p:nvPr>
            <p:ph type="ftr" sz="quarter" idx="11"/>
          </p:nvPr>
        </p:nvSpPr>
        <p:spPr/>
        <p:txBody>
          <a:bodyPr/>
          <a:lstStyle/>
          <a:p>
            <a:r>
              <a:rPr lang="en-US" dirty="0"/>
              <a:t>www.katatogrow.com</a:t>
            </a:r>
          </a:p>
        </p:txBody>
      </p:sp>
      <p:sp>
        <p:nvSpPr>
          <p:cNvPr id="5" name="TextBox 4">
            <a:extLst>
              <a:ext uri="{FF2B5EF4-FFF2-40B4-BE49-F238E27FC236}">
                <a16:creationId xmlns:a16="http://schemas.microsoft.com/office/drawing/2014/main" id="{99874887-0309-BE4D-9366-9976D54C6DDA}"/>
              </a:ext>
            </a:extLst>
          </p:cNvPr>
          <p:cNvSpPr txBox="1"/>
          <p:nvPr/>
        </p:nvSpPr>
        <p:spPr>
          <a:xfrm>
            <a:off x="0" y="5955958"/>
            <a:ext cx="9144000" cy="338554"/>
          </a:xfrm>
          <a:prstGeom prst="rect">
            <a:avLst/>
          </a:prstGeom>
          <a:noFill/>
        </p:spPr>
        <p:txBody>
          <a:bodyPr wrap="square" rtlCol="0">
            <a:spAutoFit/>
          </a:bodyPr>
          <a:lstStyle/>
          <a:p>
            <a:pPr algn="ctr"/>
            <a:r>
              <a:rPr lang="en-US" sz="1600" b="1" dirty="0">
                <a:solidFill>
                  <a:schemeClr val="bg1">
                    <a:lumMod val="50000"/>
                  </a:schemeClr>
                </a:solidFill>
              </a:rPr>
              <a:t>(Start each round of experimenting on this slide.  The 3-minute timer starts on the next slide.)</a:t>
            </a:r>
          </a:p>
        </p:txBody>
      </p:sp>
      <p:sp>
        <p:nvSpPr>
          <p:cNvPr id="9" name="TextBox 8">
            <a:extLst>
              <a:ext uri="{FF2B5EF4-FFF2-40B4-BE49-F238E27FC236}">
                <a16:creationId xmlns:a16="http://schemas.microsoft.com/office/drawing/2014/main" id="{F45BB8E1-6E38-E940-B8FC-C3C409EA3D03}"/>
              </a:ext>
            </a:extLst>
          </p:cNvPr>
          <p:cNvSpPr txBox="1"/>
          <p:nvPr/>
        </p:nvSpPr>
        <p:spPr>
          <a:xfrm rot="21031329">
            <a:off x="189558" y="1813289"/>
            <a:ext cx="1396882" cy="830675"/>
          </a:xfrm>
          <a:prstGeom prst="rect">
            <a:avLst/>
          </a:prstGeom>
          <a:noFill/>
        </p:spPr>
        <p:txBody>
          <a:bodyPr wrap="square" lIns="82039" tIns="41020" rIns="82039" bIns="41020" rtlCol="0">
            <a:spAutoFit/>
          </a:bodyPr>
          <a:lstStyle/>
          <a:p>
            <a:pPr algn="ctr">
              <a:lnSpc>
                <a:spcPct val="80000"/>
              </a:lnSpc>
              <a:tabLst>
                <a:tab pos="564019" algn="l"/>
              </a:tabLst>
            </a:pPr>
            <a:r>
              <a:rPr lang="en-US" sz="2000" b="1" dirty="0">
                <a:solidFill>
                  <a:schemeClr val="tx1">
                    <a:lumMod val="65000"/>
                    <a:lumOff val="35000"/>
                  </a:schemeClr>
                </a:solidFill>
                <a:latin typeface="Helvetica"/>
                <a:cs typeface="Helvetica"/>
              </a:rPr>
              <a:t>This</a:t>
            </a:r>
          </a:p>
          <a:p>
            <a:pPr algn="ctr">
              <a:lnSpc>
                <a:spcPct val="80000"/>
              </a:lnSpc>
              <a:tabLst>
                <a:tab pos="564019" algn="l"/>
              </a:tabLst>
            </a:pPr>
            <a:r>
              <a:rPr lang="en-US" sz="2000" b="1" dirty="0">
                <a:solidFill>
                  <a:schemeClr val="tx1">
                    <a:lumMod val="65000"/>
                    <a:lumOff val="35000"/>
                  </a:schemeClr>
                </a:solidFill>
                <a:latin typeface="Helvetica"/>
                <a:cs typeface="Helvetica"/>
              </a:rPr>
              <a:t>cycle</a:t>
            </a:r>
          </a:p>
          <a:p>
            <a:pPr algn="ctr">
              <a:lnSpc>
                <a:spcPct val="80000"/>
              </a:lnSpc>
              <a:tabLst>
                <a:tab pos="564019" algn="l"/>
              </a:tabLst>
            </a:pPr>
            <a:r>
              <a:rPr lang="en-US" sz="2000" b="1" dirty="0">
                <a:solidFill>
                  <a:schemeClr val="tx1">
                    <a:lumMod val="65000"/>
                    <a:lumOff val="35000"/>
                  </a:schemeClr>
                </a:solidFill>
                <a:latin typeface="Helvetica"/>
                <a:cs typeface="Helvetica"/>
              </a:rPr>
              <a:t>repeats</a:t>
            </a:r>
            <a:endParaRPr lang="en-US" b="1" dirty="0">
              <a:solidFill>
                <a:schemeClr val="tx1">
                  <a:lumMod val="65000"/>
                  <a:lumOff val="35000"/>
                </a:schemeClr>
              </a:solidFill>
              <a:latin typeface="Helvetica"/>
              <a:cs typeface="Helvetica"/>
            </a:endParaRPr>
          </a:p>
        </p:txBody>
      </p:sp>
      <p:pic>
        <p:nvPicPr>
          <p:cNvPr id="12" name="Picture 11" descr="pencil-clip-art-clip_art_image_of_a_pencil_and_black_and_white_0071-1003-0312-3518_SMU.jpg">
            <a:extLst>
              <a:ext uri="{FF2B5EF4-FFF2-40B4-BE49-F238E27FC236}">
                <a16:creationId xmlns:a16="http://schemas.microsoft.com/office/drawing/2014/main" id="{F54BEF75-3391-7548-8BDF-FB06FA81B6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661" y1="92667" x2="8661" y2="92667"/>
                        <a14:foregroundMark x1="33465" y1="78333" x2="33465" y2="78333"/>
                        <a14:foregroundMark x1="24409" y1="71000" x2="24409" y2="71000"/>
                        <a14:foregroundMark x1="12598" y1="86333" x2="12598" y2="86333"/>
                        <a14:foregroundMark x1="16142" y1="88000" x2="16142" y2="88000"/>
                        <a14:foregroundMark x1="19685" y1="70000" x2="19685" y2="70000"/>
                        <a14:foregroundMark x1="32283" y1="77000" x2="32283" y2="77000"/>
                        <a14:foregroundMark x1="25197" y1="81667" x2="25197" y2="81667"/>
                        <a14:foregroundMark x1="20472" y1="84667" x2="20472" y2="84667"/>
                        <a14:foregroundMark x1="16535" y1="85333" x2="16535" y2="85333"/>
                        <a14:foregroundMark x1="14567" y1="83333" x2="14567" y2="83333"/>
                        <a14:foregroundMark x1="23228" y1="63667" x2="23228" y2="63667"/>
                        <a14:foregroundMark x1="58268" y1="27333" x2="58268" y2="27333"/>
                        <a14:foregroundMark x1="55118" y1="31000" x2="55118" y2="31000"/>
                        <a14:foregroundMark x1="50787" y1="37000" x2="50787" y2="37000"/>
                        <a14:foregroundMark x1="44882" y1="41333" x2="44882" y2="41333"/>
                        <a14:foregroundMark x1="41339" y1="46333" x2="41339" y2="46333"/>
                        <a14:foregroundMark x1="37008" y1="50667" x2="37008" y2="50667"/>
                        <a14:foregroundMark x1="30315" y1="56667" x2="30315" y2="56667"/>
                        <a14:foregroundMark x1="25984" y1="60667" x2="25984" y2="60667"/>
                        <a14:foregroundMark x1="66142" y1="31000" x2="66142" y2="31000"/>
                        <a14:foregroundMark x1="69685" y1="34333" x2="69685" y2="34333"/>
                        <a14:foregroundMark x1="33858" y1="70667" x2="33858" y2="70667"/>
                        <a14:foregroundMark x1="31102" y1="67667" x2="31102" y2="67667"/>
                        <a14:foregroundMark x1="36614" y1="62333" x2="36614" y2="62333"/>
                        <a14:foregroundMark x1="42913" y1="57333" x2="42913" y2="57333"/>
                        <a14:foregroundMark x1="46063" y1="51667" x2="46063" y2="51667"/>
                        <a14:foregroundMark x1="51181" y1="46000" x2="51181" y2="46000"/>
                        <a14:foregroundMark x1="57480" y1="42000" x2="57480" y2="42000"/>
                        <a14:foregroundMark x1="59843" y1="37000" x2="59843" y2="37000"/>
                        <a14:foregroundMark x1="66142" y1="35667" x2="66142" y2="35667"/>
                        <a14:foregroundMark x1="55512" y1="47333" x2="55512" y2="47333"/>
                        <a14:foregroundMark x1="50787" y1="50667" x2="50787" y2="50667"/>
                        <a14:foregroundMark x1="46850" y1="55333" x2="46850" y2="55333"/>
                        <a14:foregroundMark x1="74803" y1="39000" x2="74803" y2="39000"/>
                        <a14:foregroundMark x1="39370" y1="74000" x2="39370" y2="74000"/>
                        <a14:foregroundMark x1="45276" y1="68000" x2="45276" y2="68000"/>
                        <a14:foregroundMark x1="51575" y1="61667" x2="51575" y2="61667"/>
                        <a14:foregroundMark x1="58268" y1="55333" x2="58268" y2="55333"/>
                        <a14:foregroundMark x1="64173" y1="50000" x2="64173" y2="50000"/>
                        <a14:foregroundMark x1="62598" y1="22000" x2="62598" y2="22000"/>
                        <a14:foregroundMark x1="68898" y1="16333" x2="68898" y2="16333"/>
                        <a14:foregroundMark x1="86614" y1="26667" x2="86614" y2="26667"/>
                        <a14:foregroundMark x1="81102" y1="33000" x2="81102" y2="33000"/>
                        <a14:foregroundMark x1="72441" y1="27000" x2="72441" y2="27000"/>
                        <a14:foregroundMark x1="79528" y1="20333" x2="79528" y2="20333"/>
                        <a14:foregroundMark x1="66142" y1="19667" x2="66142" y2="19667"/>
                        <a14:foregroundMark x1="84646" y1="29667" x2="84646" y2="29667"/>
                        <a14:foregroundMark x1="77559" y1="29667" x2="77559" y2="29667"/>
                        <a14:foregroundMark x1="69685" y1="24667" x2="69685" y2="24667"/>
                        <a14:foregroundMark x1="75591" y1="19000" x2="75591" y2="19000"/>
                        <a14:foregroundMark x1="91732" y1="21000" x2="91732" y2="21000"/>
                        <a14:foregroundMark x1="80709" y1="5333" x2="80709" y2="5333"/>
                        <a14:foregroundMark x1="75591" y1="9667" x2="75591" y2="9667"/>
                        <a14:foregroundMark x1="95276" y1="15667" x2="95276" y2="15667"/>
                        <a14:foregroundMark x1="90157" y1="7667" x2="90157" y2="7667"/>
                        <a14:foregroundMark x1="85039" y1="15333" x2="85039" y2="15333"/>
                        <a14:foregroundMark x1="89370" y1="18333" x2="89370" y2="18333"/>
                        <a14:foregroundMark x1="81102" y1="12333" x2="81102" y2="12333"/>
                      </a14:backgroundRemoval>
                    </a14:imgEffect>
                  </a14:imgLayer>
                </a14:imgProps>
              </a:ext>
              <a:ext uri="{28A0092B-C50C-407E-A947-70E740481C1C}">
                <a14:useLocalDpi xmlns:a14="http://schemas.microsoft.com/office/drawing/2010/main" val="0"/>
              </a:ext>
            </a:extLst>
          </a:blip>
          <a:stretch>
            <a:fillRect/>
          </a:stretch>
        </p:blipFill>
        <p:spPr>
          <a:xfrm flipH="1">
            <a:off x="7915777" y="3467791"/>
            <a:ext cx="927285" cy="1095219"/>
          </a:xfrm>
          <a:prstGeom prst="rect">
            <a:avLst/>
          </a:prstGeom>
        </p:spPr>
      </p:pic>
      <p:pic>
        <p:nvPicPr>
          <p:cNvPr id="15" name="Picture 14">
            <a:extLst>
              <a:ext uri="{FF2B5EF4-FFF2-40B4-BE49-F238E27FC236}">
                <a16:creationId xmlns:a16="http://schemas.microsoft.com/office/drawing/2014/main" id="{E499F4EE-979C-3544-ABFA-FC45414A7116}"/>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35577" b="62981" l="2404" r="97837">
                        <a14:foregroundMark x1="17067" y1="49760" x2="17067" y2="49760"/>
                        <a14:backgroundMark x1="81971" y1="50962" x2="81971" y2="50962"/>
                        <a14:backgroundMark x1="13942" y1="49519" x2="13942" y2="49519"/>
                      </a14:backgroundRemoval>
                    </a14:imgEffect>
                    <a14:imgEffect>
                      <a14:sharpenSoften amount="60000"/>
                    </a14:imgEffect>
                    <a14:imgEffect>
                      <a14:colorTemperature colorTemp="11500"/>
                    </a14:imgEffect>
                    <a14:imgEffect>
                      <a14:saturation sat="88000"/>
                    </a14:imgEffect>
                  </a14:imgLayer>
                </a14:imgProps>
              </a:ext>
            </a:extLst>
          </a:blip>
          <a:srcRect t="35463" b="37721"/>
          <a:stretch/>
        </p:blipFill>
        <p:spPr>
          <a:xfrm>
            <a:off x="5461863" y="2284912"/>
            <a:ext cx="2806343" cy="752543"/>
          </a:xfrm>
          <a:prstGeom prst="rect">
            <a:avLst/>
          </a:prstGeom>
        </p:spPr>
      </p:pic>
      <p:sp>
        <p:nvSpPr>
          <p:cNvPr id="16" name="Rectangle 15">
            <a:extLst>
              <a:ext uri="{FF2B5EF4-FFF2-40B4-BE49-F238E27FC236}">
                <a16:creationId xmlns:a16="http://schemas.microsoft.com/office/drawing/2014/main" id="{4F704367-9FE9-4C41-BF0C-AF9DB61782E3}"/>
              </a:ext>
            </a:extLst>
          </p:cNvPr>
          <p:cNvSpPr/>
          <p:nvPr/>
        </p:nvSpPr>
        <p:spPr>
          <a:xfrm>
            <a:off x="49428" y="74143"/>
            <a:ext cx="9032789" cy="6722076"/>
          </a:xfrm>
          <a:prstGeom prst="rect">
            <a:avLst/>
          </a:prstGeom>
          <a:noFill/>
          <a:ln w="635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127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4"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4339650"/>
          </a:xfrm>
          <a:prstGeom prst="rect">
            <a:avLst/>
          </a:prstGeom>
          <a:noFill/>
        </p:spPr>
        <p:txBody>
          <a:bodyPr wrap="square" lIns="91418" tIns="45709" rIns="91418" bIns="45709">
            <a:spAutoFit/>
          </a:bodyPr>
          <a:lstStyle/>
          <a:p>
            <a:pPr algn="ctr"/>
            <a:r>
              <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ROUND OVER</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3482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8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18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1-07 at 9.36.21 PM.png"/>
          <p:cNvPicPr>
            <a:picLocks noChangeAspect="1"/>
          </p:cNvPicPr>
          <p:nvPr/>
        </p:nvPicPr>
        <p:blipFill>
          <a:blip r:embed="rId3"/>
          <a:srcRect l="812" t="2944" r="611" b="944"/>
          <a:stretch>
            <a:fillRect/>
          </a:stretch>
        </p:blipFill>
        <p:spPr>
          <a:xfrm>
            <a:off x="1725255" y="1672323"/>
            <a:ext cx="5711512" cy="4283634"/>
          </a:xfrm>
          <a:prstGeom prst="rect">
            <a:avLst/>
          </a:prstGeom>
          <a:ln>
            <a:solidFill>
              <a:schemeClr val="bg1"/>
            </a:solidFill>
          </a:ln>
          <a:effectLst>
            <a:outerShdw blurRad="50800" dist="38100" dir="2700000" sx="101000" sy="101000" algn="tl" rotWithShape="0">
              <a:srgbClr val="000000">
                <a:alpha val="43000"/>
              </a:srgbClr>
            </a:outerShdw>
          </a:effectLst>
        </p:spPr>
      </p:pic>
      <p:sp>
        <p:nvSpPr>
          <p:cNvPr id="5" name="TextBox 4"/>
          <p:cNvSpPr txBox="1"/>
          <p:nvPr/>
        </p:nvSpPr>
        <p:spPr>
          <a:xfrm>
            <a:off x="0" y="218415"/>
            <a:ext cx="9144000" cy="565751"/>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TIME TO REFLECT</a:t>
            </a:r>
          </a:p>
        </p:txBody>
      </p:sp>
      <p:sp>
        <p:nvSpPr>
          <p:cNvPr id="6" name="TextBox 5"/>
          <p:cNvSpPr txBox="1"/>
          <p:nvPr/>
        </p:nvSpPr>
        <p:spPr>
          <a:xfrm>
            <a:off x="0" y="722383"/>
            <a:ext cx="9144000" cy="840208"/>
          </a:xfrm>
          <a:prstGeom prst="rect">
            <a:avLst/>
          </a:prstGeom>
          <a:noFill/>
        </p:spPr>
        <p:txBody>
          <a:bodyPr wrap="square" lIns="91418" tIns="45709" rIns="91418" bIns="45709" rtlCol="0">
            <a:spAutoFit/>
          </a:bodyPr>
          <a:lstStyle/>
          <a:p>
            <a:pPr algn="ctr">
              <a:lnSpc>
                <a:spcPct val="80000"/>
              </a:lnSpc>
            </a:pPr>
            <a:r>
              <a:rPr lang="en-US" sz="3000" b="1" dirty="0"/>
              <a:t>One student asks one other student the </a:t>
            </a:r>
            <a:r>
              <a:rPr lang="en-US" sz="3000" b="1" dirty="0">
                <a:solidFill>
                  <a:srgbClr val="FF0000"/>
                </a:solidFill>
              </a:rPr>
              <a:t>Reflection Questions</a:t>
            </a:r>
            <a:r>
              <a:rPr lang="en-US" sz="3000" b="1" dirty="0"/>
              <a:t>. Everyone follow along with their own card.</a:t>
            </a:r>
            <a:endParaRPr lang="en-US" sz="3000" b="1" dirty="0">
              <a:solidFill>
                <a:srgbClr val="FF0000"/>
              </a:solidFill>
            </a:endParaRPr>
          </a:p>
        </p:txBody>
      </p:sp>
      <p:sp>
        <p:nvSpPr>
          <p:cNvPr id="2" name="Footer Placeholder 1"/>
          <p:cNvSpPr>
            <a:spLocks noGrp="1"/>
          </p:cNvSpPr>
          <p:nvPr>
            <p:ph type="ftr" sz="quarter" idx="11"/>
          </p:nvPr>
        </p:nvSpPr>
        <p:spPr/>
        <p:txBody>
          <a:bodyPr/>
          <a:lstStyle/>
          <a:p>
            <a:r>
              <a:rPr lang="en-US" dirty="0"/>
              <a:t>www.katatogrow.com</a:t>
            </a:r>
          </a:p>
        </p:txBody>
      </p:sp>
      <p:sp>
        <p:nvSpPr>
          <p:cNvPr id="8" name="TextBox 7">
            <a:extLst>
              <a:ext uri="{FF2B5EF4-FFF2-40B4-BE49-F238E27FC236}">
                <a16:creationId xmlns:a16="http://schemas.microsoft.com/office/drawing/2014/main" id="{72184FF7-C7E7-8B4B-8F1D-E65AD87CBFFC}"/>
              </a:ext>
            </a:extLst>
          </p:cNvPr>
          <p:cNvSpPr txBox="1"/>
          <p:nvPr/>
        </p:nvSpPr>
        <p:spPr>
          <a:xfrm>
            <a:off x="0" y="6161041"/>
            <a:ext cx="9144000" cy="353943"/>
          </a:xfrm>
          <a:prstGeom prst="rect">
            <a:avLst/>
          </a:prstGeom>
          <a:noFill/>
        </p:spPr>
        <p:txBody>
          <a:bodyPr wrap="square" rtlCol="0">
            <a:spAutoFit/>
          </a:bodyPr>
          <a:lstStyle/>
          <a:p>
            <a:pPr algn="ctr"/>
            <a:r>
              <a:rPr lang="en-US" sz="1700" b="1" dirty="0">
                <a:solidFill>
                  <a:schemeClr val="bg1">
                    <a:lumMod val="50000"/>
                  </a:schemeClr>
                </a:solidFill>
              </a:rPr>
              <a:t>NOW GO BACK TO THE “NEXT EXPERIMENT” SLIDE</a:t>
            </a:r>
          </a:p>
        </p:txBody>
      </p:sp>
      <p:pic>
        <p:nvPicPr>
          <p:cNvPr id="9" name="Picture 8">
            <a:extLst>
              <a:ext uri="{FF2B5EF4-FFF2-40B4-BE49-F238E27FC236}">
                <a16:creationId xmlns:a16="http://schemas.microsoft.com/office/drawing/2014/main" id="{47E9AEAD-5DCB-8649-9FE0-51032D85F6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tretch>
            <a:fillRect/>
          </a:stretch>
        </p:blipFill>
        <p:spPr>
          <a:xfrm rot="20985131" flipH="1">
            <a:off x="6919841" y="5580654"/>
            <a:ext cx="2016337" cy="1961451"/>
          </a:xfrm>
          <a:prstGeom prst="rect">
            <a:avLst/>
          </a:prstGeom>
        </p:spPr>
      </p:pic>
    </p:spTree>
    <p:extLst>
      <p:ext uri="{BB962C8B-B14F-4D97-AF65-F5344CB8AC3E}">
        <p14:creationId xmlns:p14="http://schemas.microsoft.com/office/powerpoint/2010/main" val="1267238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board bul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r>
              <a:rPr lang="en-US" dirty="0"/>
              <a:t>www.katatogrow.com</a:t>
            </a:r>
          </a:p>
        </p:txBody>
      </p:sp>
      <p:sp>
        <p:nvSpPr>
          <p:cNvPr id="6" name="TextBox 5">
            <a:extLst>
              <a:ext uri="{FF2B5EF4-FFF2-40B4-BE49-F238E27FC236}">
                <a16:creationId xmlns:a16="http://schemas.microsoft.com/office/drawing/2014/main" id="{881931C5-6718-CC4C-883E-BB2FBC299D3E}"/>
              </a:ext>
            </a:extLst>
          </p:cNvPr>
          <p:cNvSpPr txBox="1"/>
          <p:nvPr/>
        </p:nvSpPr>
        <p:spPr>
          <a:xfrm>
            <a:off x="577189" y="578955"/>
            <a:ext cx="3704525" cy="701708"/>
          </a:xfrm>
          <a:prstGeom prst="rect">
            <a:avLst/>
          </a:prstGeom>
          <a:noFill/>
        </p:spPr>
        <p:txBody>
          <a:bodyPr wrap="square" lIns="91418" tIns="45709" rIns="91418" bIns="45709" rtlCol="0">
            <a:spAutoFit/>
          </a:bodyPr>
          <a:lstStyle/>
          <a:p>
            <a:pPr>
              <a:lnSpc>
                <a:spcPct val="90000"/>
              </a:lnSpc>
            </a:pPr>
            <a:r>
              <a:rPr lang="en-US" sz="4400" i="1" dirty="0">
                <a:solidFill>
                  <a:schemeClr val="bg1"/>
                </a:solidFill>
                <a:latin typeface="Chalkduster" panose="03050602040202020205" pitchFamily="66" charset="77"/>
                <a:cs typeface="American Typewriter"/>
              </a:rPr>
              <a:t>Debrief:</a:t>
            </a:r>
          </a:p>
        </p:txBody>
      </p:sp>
      <p:pic>
        <p:nvPicPr>
          <p:cNvPr id="7" name="Picture 6" descr="Blackboard bulb.jpg">
            <a:extLst>
              <a:ext uri="{FF2B5EF4-FFF2-40B4-BE49-F238E27FC236}">
                <a16:creationId xmlns:a16="http://schemas.microsoft.com/office/drawing/2014/main" id="{09B2A506-FC89-DB46-8D1D-ECFC59B7C49E}"/>
              </a:ext>
            </a:extLst>
          </p:cNvPr>
          <p:cNvPicPr>
            <a:picLocks noChangeAspect="1"/>
          </p:cNvPicPr>
          <p:nvPr/>
        </p:nvPicPr>
        <p:blipFill rotWithShape="1">
          <a:blip r:embed="rId3">
            <a:extLst>
              <a:ext uri="{28A0092B-C50C-407E-A947-70E740481C1C}">
                <a14:useLocalDpi xmlns:a14="http://schemas.microsoft.com/office/drawing/2010/main" val="0"/>
              </a:ext>
            </a:extLst>
          </a:blip>
          <a:srcRect l="63209" t="11833" r="6229" b="31940"/>
          <a:stretch/>
        </p:blipFill>
        <p:spPr>
          <a:xfrm>
            <a:off x="6240164" y="333631"/>
            <a:ext cx="2533134" cy="3495254"/>
          </a:xfrm>
          <a:prstGeom prst="rect">
            <a:avLst/>
          </a:prstGeom>
        </p:spPr>
      </p:pic>
      <p:sp>
        <p:nvSpPr>
          <p:cNvPr id="8" name="TextBox 7">
            <a:extLst>
              <a:ext uri="{FF2B5EF4-FFF2-40B4-BE49-F238E27FC236}">
                <a16:creationId xmlns:a16="http://schemas.microsoft.com/office/drawing/2014/main" id="{BFDE878E-E084-F343-A4A3-D5A417A56EBA}"/>
              </a:ext>
            </a:extLst>
          </p:cNvPr>
          <p:cNvSpPr txBox="1"/>
          <p:nvPr/>
        </p:nvSpPr>
        <p:spPr>
          <a:xfrm>
            <a:off x="577189" y="1411404"/>
            <a:ext cx="8281430" cy="4185739"/>
          </a:xfrm>
          <a:prstGeom prst="rect">
            <a:avLst/>
          </a:prstGeom>
          <a:noFill/>
        </p:spPr>
        <p:txBody>
          <a:bodyPr wrap="square" lIns="91418" tIns="45709" rIns="91418" bIns="45709" rtlCol="0">
            <a:spAutoFit/>
          </a:bodyPr>
          <a:lstStyle/>
          <a:p>
            <a:pPr>
              <a:lnSpc>
                <a:spcPct val="95000"/>
              </a:lnSpc>
            </a:pPr>
            <a:r>
              <a:rPr lang="en-US" sz="3200" dirty="0">
                <a:solidFill>
                  <a:schemeClr val="bg1"/>
                </a:solidFill>
                <a:latin typeface="American Typewriter"/>
                <a:cs typeface="American Typewriter"/>
              </a:rPr>
              <a:t>What are the four steps</a:t>
            </a:r>
          </a:p>
          <a:p>
            <a:pPr>
              <a:lnSpc>
                <a:spcPct val="95000"/>
              </a:lnSpc>
            </a:pPr>
            <a:r>
              <a:rPr lang="en-US" sz="3200" dirty="0">
                <a:solidFill>
                  <a:schemeClr val="bg1"/>
                </a:solidFill>
                <a:latin typeface="American Typewriter"/>
                <a:cs typeface="American Typewriter"/>
              </a:rPr>
              <a:t>of the Improvement Kata?</a:t>
            </a:r>
          </a:p>
          <a:p>
            <a:pPr>
              <a:lnSpc>
                <a:spcPct val="95000"/>
              </a:lnSpc>
            </a:pPr>
            <a:endParaRPr lang="en-US" sz="2800" dirty="0">
              <a:solidFill>
                <a:schemeClr val="bg1"/>
              </a:solidFill>
              <a:latin typeface="American Typewriter"/>
              <a:cs typeface="American Typewriter"/>
            </a:endParaRPr>
          </a:p>
          <a:p>
            <a:pPr>
              <a:lnSpc>
                <a:spcPct val="95000"/>
              </a:lnSpc>
            </a:pPr>
            <a:r>
              <a:rPr lang="en-US" sz="3200" dirty="0">
                <a:solidFill>
                  <a:schemeClr val="bg1"/>
                </a:solidFill>
                <a:latin typeface="American Typewriter"/>
                <a:cs typeface="American Typewriter"/>
              </a:rPr>
              <a:t>Notice how your team needed</a:t>
            </a:r>
          </a:p>
          <a:p>
            <a:pPr>
              <a:lnSpc>
                <a:spcPct val="95000"/>
              </a:lnSpc>
            </a:pPr>
            <a:r>
              <a:rPr lang="en-US" sz="3200" dirty="0">
                <a:solidFill>
                  <a:schemeClr val="bg1"/>
                </a:solidFill>
                <a:latin typeface="American Typewriter"/>
                <a:cs typeface="American Typewriter"/>
              </a:rPr>
              <a:t>to test its ideas. Things often</a:t>
            </a:r>
          </a:p>
          <a:p>
            <a:pPr>
              <a:lnSpc>
                <a:spcPct val="95000"/>
              </a:lnSpc>
            </a:pPr>
            <a:r>
              <a:rPr lang="en-US" sz="3200" dirty="0">
                <a:solidFill>
                  <a:schemeClr val="bg1"/>
                </a:solidFill>
                <a:latin typeface="American Typewriter"/>
                <a:cs typeface="American Typewriter"/>
              </a:rPr>
              <a:t>don’t go the way we think they will!</a:t>
            </a:r>
            <a:endParaRPr lang="en-US" sz="3200" i="1" dirty="0">
              <a:solidFill>
                <a:schemeClr val="bg1"/>
              </a:solidFill>
              <a:latin typeface="American Typewriter"/>
              <a:cs typeface="American Typewriter"/>
            </a:endParaRPr>
          </a:p>
          <a:p>
            <a:pPr>
              <a:lnSpc>
                <a:spcPct val="95000"/>
              </a:lnSpc>
            </a:pPr>
            <a:endParaRPr lang="en-US" sz="2800" dirty="0">
              <a:solidFill>
                <a:schemeClr val="bg1"/>
              </a:solidFill>
              <a:latin typeface="American Typewriter"/>
              <a:cs typeface="American Typewriter"/>
            </a:endParaRPr>
          </a:p>
          <a:p>
            <a:pPr>
              <a:lnSpc>
                <a:spcPct val="95000"/>
              </a:lnSpc>
            </a:pPr>
            <a:r>
              <a:rPr lang="en-US" sz="3200" dirty="0">
                <a:solidFill>
                  <a:schemeClr val="bg1"/>
                </a:solidFill>
                <a:latin typeface="American Typewriter"/>
                <a:cs typeface="American Typewriter"/>
              </a:rPr>
              <a:t>What shortcuts did we take</a:t>
            </a:r>
          </a:p>
          <a:p>
            <a:pPr>
              <a:lnSpc>
                <a:spcPct val="95000"/>
              </a:lnSpc>
            </a:pPr>
            <a:r>
              <a:rPr lang="en-US" sz="3200" dirty="0">
                <a:solidFill>
                  <a:schemeClr val="bg1"/>
                </a:solidFill>
                <a:latin typeface="American Typewriter"/>
                <a:cs typeface="American Typewriter"/>
              </a:rPr>
              <a:t>in conducting experiments?</a:t>
            </a:r>
          </a:p>
        </p:txBody>
      </p:sp>
    </p:spTree>
    <p:extLst>
      <p:ext uri="{BB962C8B-B14F-4D97-AF65-F5344CB8AC3E}">
        <p14:creationId xmlns:p14="http://schemas.microsoft.com/office/powerpoint/2010/main" val="1790285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4 at 7.4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046" y="1783379"/>
            <a:ext cx="4967919" cy="38103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0" y="267906"/>
            <a:ext cx="9144000" cy="1033358"/>
          </a:xfrm>
          <a:prstGeom prst="rect">
            <a:avLst/>
          </a:prstGeom>
          <a:noFill/>
        </p:spPr>
        <p:txBody>
          <a:bodyPr wrap="square" lIns="82039" tIns="41020" rIns="82039" bIns="41020" rtlCol="0">
            <a:spAutoFit/>
          </a:bodyPr>
          <a:lstStyle/>
          <a:p>
            <a:pPr algn="ctr">
              <a:lnSpc>
                <a:spcPct val="90000"/>
              </a:lnSpc>
            </a:pPr>
            <a:r>
              <a:rPr lang="en-US" sz="3400" b="1" dirty="0">
                <a:latin typeface="Helvetica"/>
                <a:cs typeface="Helvetica"/>
              </a:rPr>
              <a:t>A REFERENCE CARD</a:t>
            </a:r>
          </a:p>
          <a:p>
            <a:pPr algn="ctr">
              <a:lnSpc>
                <a:spcPct val="90000"/>
              </a:lnSpc>
            </a:pPr>
            <a:r>
              <a:rPr lang="en-US" sz="3400" b="1" dirty="0">
                <a:latin typeface="Helvetica"/>
                <a:cs typeface="Helvetica"/>
              </a:rPr>
              <a:t>on the back of your Reflection Card</a:t>
            </a:r>
            <a:endParaRPr lang="en-US" sz="2500" b="1" dirty="0">
              <a:latin typeface="Helvetica"/>
              <a:cs typeface="Helvetica"/>
            </a:endParaRP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4175277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5" name="TextBox 4"/>
          <p:cNvSpPr txBox="1"/>
          <p:nvPr/>
        </p:nvSpPr>
        <p:spPr>
          <a:xfrm rot="21342197">
            <a:off x="1666621" y="6032848"/>
            <a:ext cx="5801797" cy="430887"/>
          </a:xfrm>
          <a:prstGeom prst="rect">
            <a:avLst/>
          </a:prstGeom>
          <a:noFill/>
        </p:spPr>
        <p:txBody>
          <a:bodyPr wrap="square" rtlCol="0">
            <a:spAutoFit/>
          </a:bodyPr>
          <a:lstStyle/>
          <a:p>
            <a:pPr algn="ctr">
              <a:lnSpc>
                <a:spcPct val="90000"/>
              </a:lnSpc>
            </a:pPr>
            <a:r>
              <a:rPr lang="en-US" sz="2400" b="1" i="1" dirty="0">
                <a:solidFill>
                  <a:schemeClr val="bg1">
                    <a:lumMod val="50000"/>
                  </a:schemeClr>
                </a:solidFill>
              </a:rPr>
              <a:t>THIS SLIDE IS NOT PART OF THE EXERCISE</a:t>
            </a:r>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8" name="TextBox 7">
            <a:extLst>
              <a:ext uri="{FF2B5EF4-FFF2-40B4-BE49-F238E27FC236}">
                <a16:creationId xmlns:a16="http://schemas.microsoft.com/office/drawing/2014/main" id="{7E8A18FF-0B55-1C4D-B1E6-1BE6CC733A8B}"/>
              </a:ext>
            </a:extLst>
          </p:cNvPr>
          <p:cNvSpPr txBox="1"/>
          <p:nvPr/>
        </p:nvSpPr>
        <p:spPr>
          <a:xfrm>
            <a:off x="568413" y="292004"/>
            <a:ext cx="6598506" cy="560109"/>
          </a:xfrm>
          <a:prstGeom prst="rect">
            <a:avLst/>
          </a:prstGeom>
          <a:noFill/>
        </p:spPr>
        <p:txBody>
          <a:bodyPr wrap="square" lIns="91397" tIns="45698" rIns="91397" bIns="45698" rtlCol="0">
            <a:spAutoFit/>
          </a:bodyPr>
          <a:lstStyle/>
          <a:p>
            <a:pPr>
              <a:lnSpc>
                <a:spcPct val="95000"/>
              </a:lnSpc>
            </a:pPr>
            <a:r>
              <a:rPr lang="en-US" sz="3200" b="1" dirty="0">
                <a:latin typeface="Helvetica"/>
                <a:cs typeface="Helvetica"/>
              </a:rPr>
              <a:t>The KiC-2 Follow-On Exercise</a:t>
            </a:r>
          </a:p>
        </p:txBody>
      </p:sp>
      <p:sp>
        <p:nvSpPr>
          <p:cNvPr id="9" name="TextBox 8">
            <a:extLst>
              <a:ext uri="{FF2B5EF4-FFF2-40B4-BE49-F238E27FC236}">
                <a16:creationId xmlns:a16="http://schemas.microsoft.com/office/drawing/2014/main" id="{B6281439-FA6A-F34B-8710-28D406B24B20}"/>
              </a:ext>
            </a:extLst>
          </p:cNvPr>
          <p:cNvSpPr txBox="1"/>
          <p:nvPr/>
        </p:nvSpPr>
        <p:spPr>
          <a:xfrm>
            <a:off x="568413" y="830110"/>
            <a:ext cx="7871252" cy="5359929"/>
          </a:xfrm>
          <a:prstGeom prst="rect">
            <a:avLst/>
          </a:prstGeom>
          <a:noFill/>
        </p:spPr>
        <p:txBody>
          <a:bodyPr wrap="square" rtlCol="0">
            <a:spAutoFit/>
          </a:bodyPr>
          <a:lstStyle/>
          <a:p>
            <a:pPr>
              <a:lnSpc>
                <a:spcPct val="85000"/>
              </a:lnSpc>
            </a:pPr>
            <a:r>
              <a:rPr lang="en-US" dirty="0"/>
              <a:t>The KiC-1 exercise introduces the four steps of the Improvement Kata and helps students recognize that ideas need to be tested. This exercise also </a:t>
            </a:r>
            <a:r>
              <a:rPr lang="en-US" dirty="0">
                <a:cs typeface="Helvetica"/>
              </a:rPr>
              <a:t>takes two non-scientific shortcuts:</a:t>
            </a:r>
          </a:p>
          <a:p>
            <a:pPr>
              <a:lnSpc>
                <a:spcPct val="85000"/>
              </a:lnSpc>
            </a:pPr>
            <a:endParaRPr lang="en-US" sz="1200" dirty="0">
              <a:cs typeface="Helvetica"/>
            </a:endParaRPr>
          </a:p>
          <a:p>
            <a:pPr lvl="1"/>
            <a:r>
              <a:rPr lang="en-US" spc="-50" dirty="0"/>
              <a:t>• Students are allowed to change more than one variable at a time.</a:t>
            </a:r>
          </a:p>
          <a:p>
            <a:pPr lvl="1"/>
            <a:r>
              <a:rPr lang="en-US" spc="-50" dirty="0"/>
              <a:t>• Students collect only one data point before designing their next experiment.</a:t>
            </a:r>
          </a:p>
          <a:p>
            <a:endParaRPr lang="en-US" sz="1200" spc="-50" dirty="0"/>
          </a:p>
          <a:p>
            <a:r>
              <a:rPr lang="en-US" spc="-50" dirty="0"/>
              <a:t>These two points are used as learning opportunities in the </a:t>
            </a:r>
            <a:r>
              <a:rPr lang="en-US" b="1" spc="-50" dirty="0"/>
              <a:t>KiC-2 exercise</a:t>
            </a:r>
            <a:r>
              <a:rPr lang="en-US" spc="-50" dirty="0"/>
              <a:t>, which can follow the KiC-1 exercise, as follows:</a:t>
            </a:r>
          </a:p>
          <a:p>
            <a:pPr>
              <a:lnSpc>
                <a:spcPct val="85000"/>
              </a:lnSpc>
            </a:pPr>
            <a:endParaRPr lang="en-US" sz="1200" dirty="0">
              <a:cs typeface="Helvetica"/>
            </a:endParaRPr>
          </a:p>
          <a:p>
            <a:r>
              <a:rPr lang="en-US" u="sng" spc="-50" dirty="0"/>
              <a:t>Students are allowed to change more than one variable at a time.</a:t>
            </a:r>
          </a:p>
          <a:p>
            <a:pPr lvl="1"/>
            <a:r>
              <a:rPr lang="en-US" spc="-50" dirty="0"/>
              <a:t>Now run an exercise with the Improvement Kata pattern whereby student teams only change one variable before doing an experiment. It is important to use an exercise that has short cycles, otherwise students may get impatient to try all their different ideas, rather than letting results from one experiment guide them to the next experiment.</a:t>
            </a:r>
          </a:p>
          <a:p>
            <a:endParaRPr lang="en-US" sz="1200" spc="-50" dirty="0"/>
          </a:p>
          <a:p>
            <a:r>
              <a:rPr lang="en-US" u="sng" spc="-50" dirty="0"/>
              <a:t>Students collect only 1 data point before designing their next experiment.</a:t>
            </a:r>
          </a:p>
          <a:p>
            <a:pPr lvl="1"/>
            <a:r>
              <a:rPr lang="en-US" spc="-50" dirty="0"/>
              <a:t>Run an exercise with the Improvement Kata pattern whereby student teams collect multiple data points, getting a fuller picture of the situation before making decisions.</a:t>
            </a:r>
          </a:p>
        </p:txBody>
      </p:sp>
    </p:spTree>
    <p:extLst>
      <p:ext uri="{BB962C8B-B14F-4D97-AF65-F5344CB8AC3E}">
        <p14:creationId xmlns:p14="http://schemas.microsoft.com/office/powerpoint/2010/main" val="357368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a:extLst>
              <a:ext uri="{FF2B5EF4-FFF2-40B4-BE49-F238E27FC236}">
                <a16:creationId xmlns:a16="http://schemas.microsoft.com/office/drawing/2014/main" id="{379B4496-0526-7F49-B10B-5CC09A3F3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4" name="TextBox 3"/>
          <p:cNvSpPr txBox="1"/>
          <p:nvPr/>
        </p:nvSpPr>
        <p:spPr>
          <a:xfrm>
            <a:off x="542208" y="332201"/>
            <a:ext cx="7872744" cy="4702826"/>
          </a:xfrm>
          <a:prstGeom prst="rect">
            <a:avLst/>
          </a:prstGeom>
          <a:noFill/>
        </p:spPr>
        <p:txBody>
          <a:bodyPr wrap="square" rtlCol="0">
            <a:spAutoFit/>
          </a:bodyPr>
          <a:lstStyle/>
          <a:p>
            <a:r>
              <a:rPr lang="en-US" b="1" dirty="0"/>
              <a:t>INTRODUCTION</a:t>
            </a:r>
          </a:p>
          <a:p>
            <a:endParaRPr lang="en-US" sz="800" i="1" dirty="0"/>
          </a:p>
          <a:p>
            <a:pPr>
              <a:lnSpc>
                <a:spcPct val="90000"/>
              </a:lnSpc>
            </a:pPr>
            <a:r>
              <a:rPr lang="en-US" sz="1600" i="1" dirty="0"/>
              <a:t>Kata in the Classroom</a:t>
            </a:r>
            <a:r>
              <a:rPr lang="en-US" sz="1600" dirty="0"/>
              <a:t> (KIC) is a ~50-minute hands-on exercise to introduce the scientific pattern of the Improvement Kata in school classrooms. It was originally targeted at Middle School Science teachers, but is now used in all sorts of K-12 and college educational settings. KiC involves the team activity of assembling a 15-piece cardboard jigsaw puzzle several times, and experimenting with ways to do it faster.</a:t>
            </a:r>
          </a:p>
          <a:p>
            <a:pPr>
              <a:lnSpc>
                <a:spcPct val="90000"/>
              </a:lnSpc>
            </a:pPr>
            <a:r>
              <a:rPr lang="en-US" sz="1600" dirty="0"/>
              <a:t> </a:t>
            </a:r>
          </a:p>
          <a:p>
            <a:pPr>
              <a:lnSpc>
                <a:spcPct val="90000"/>
              </a:lnSpc>
            </a:pPr>
            <a:r>
              <a:rPr lang="en-US" sz="1600" dirty="0"/>
              <a:t>The KIC exercise combines a </a:t>
            </a:r>
            <a:r>
              <a:rPr lang="en-US" sz="1600" b="1" dirty="0"/>
              <a:t>practical scientific pattern</a:t>
            </a:r>
            <a:r>
              <a:rPr lang="en-US" sz="1600" dirty="0"/>
              <a:t> (the "Improvement Kata") with techniques of </a:t>
            </a:r>
            <a:r>
              <a:rPr lang="en-US" sz="1600" b="1" dirty="0"/>
              <a:t>deliberate practice</a:t>
            </a:r>
            <a:r>
              <a:rPr lang="en-US" sz="1600" dirty="0"/>
              <a:t>, to help you make scientific thinking a teachable skill that anyone can learn. Teams of students (a) establish a baseline, (b) face a Challenge, (c) develop a next Target Condition on the way to the Challenge and (d) conduct experiments toward that Target Condition. While the students are engaged in a hands-on game they are simultaneously being introduced to a scientific meta skill.</a:t>
            </a:r>
          </a:p>
          <a:p>
            <a:pPr>
              <a:lnSpc>
                <a:spcPct val="90000"/>
              </a:lnSpc>
            </a:pPr>
            <a:endParaRPr lang="en-US" sz="1600" dirty="0"/>
          </a:p>
          <a:p>
            <a:pPr>
              <a:lnSpc>
                <a:spcPct val="90000"/>
              </a:lnSpc>
            </a:pPr>
            <a:r>
              <a:rPr lang="en-US" sz="1600" dirty="0">
                <a:cs typeface="Tw Cen MT"/>
              </a:rPr>
              <a:t>KiC helps you teach universal STEM skills for achieving challenging goals along uncharted paths:</a:t>
            </a:r>
          </a:p>
          <a:p>
            <a:pPr marL="283464" lvl="0" indent="-137160">
              <a:lnSpc>
                <a:spcPct val="90000"/>
              </a:lnSpc>
              <a:buFont typeface="Arial"/>
              <a:buChar char="•"/>
              <a:tabLst>
                <a:tab pos="176213" algn="l"/>
              </a:tabLst>
            </a:pPr>
            <a:r>
              <a:rPr lang="en-US" sz="1600" b="1" dirty="0">
                <a:cs typeface="Tw Cen MT"/>
              </a:rPr>
              <a:t>Scientific &amp; Creative Thinking</a:t>
            </a:r>
            <a:r>
              <a:rPr lang="en-US" sz="1600" dirty="0">
                <a:cs typeface="Tw Cen MT"/>
              </a:rPr>
              <a:t> - generate and refine solutions to obstacles through experimentation.</a:t>
            </a:r>
          </a:p>
          <a:p>
            <a:pPr marL="283464" lvl="0" indent="-137160">
              <a:lnSpc>
                <a:spcPct val="90000"/>
              </a:lnSpc>
              <a:buFont typeface="Arial"/>
              <a:buChar char="•"/>
              <a:tabLst>
                <a:tab pos="176213" algn="l"/>
              </a:tabLst>
            </a:pPr>
            <a:r>
              <a:rPr lang="en-US" sz="1600" b="1" dirty="0">
                <a:cs typeface="Tw Cen MT"/>
              </a:rPr>
              <a:t>Collaboration</a:t>
            </a:r>
            <a:r>
              <a:rPr lang="en-US" sz="1600" dirty="0">
                <a:cs typeface="Tw Cen MT"/>
              </a:rPr>
              <a:t> - work in a team to accomplish a next goal on the way to a larger challenge.</a:t>
            </a:r>
          </a:p>
          <a:p>
            <a:pPr marL="283464" lvl="0" indent="-137160">
              <a:lnSpc>
                <a:spcPct val="90000"/>
              </a:lnSpc>
              <a:buFont typeface="Arial"/>
              <a:buChar char="•"/>
              <a:tabLst>
                <a:tab pos="176213" algn="l"/>
              </a:tabLst>
            </a:pPr>
            <a:r>
              <a:rPr lang="en-US" sz="1600" b="1" dirty="0">
                <a:cs typeface="Tw Cen MT"/>
              </a:rPr>
              <a:t>Communication</a:t>
            </a:r>
            <a:r>
              <a:rPr lang="en-US" sz="1600" dirty="0">
                <a:cs typeface="Tw Cen MT"/>
              </a:rPr>
              <a:t> - organize thoughts, data &amp; findings, and share them effectively.</a:t>
            </a:r>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pic>
        <p:nvPicPr>
          <p:cNvPr id="8" name="Picture 7">
            <a:extLst>
              <a:ext uri="{FF2B5EF4-FFF2-40B4-BE49-F238E27FC236}">
                <a16:creationId xmlns:a16="http://schemas.microsoft.com/office/drawing/2014/main" id="{D4EB229F-2419-6B41-AFF7-2F81752EF8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rcRect b="22846"/>
          <a:stretch/>
        </p:blipFill>
        <p:spPr>
          <a:xfrm rot="284388">
            <a:off x="295301" y="5093786"/>
            <a:ext cx="1467793" cy="1101632"/>
          </a:xfrm>
          <a:prstGeom prst="rect">
            <a:avLst/>
          </a:prstGeom>
        </p:spPr>
      </p:pic>
      <p:sp>
        <p:nvSpPr>
          <p:cNvPr id="9" name="TextBox 8">
            <a:extLst>
              <a:ext uri="{FF2B5EF4-FFF2-40B4-BE49-F238E27FC236}">
                <a16:creationId xmlns:a16="http://schemas.microsoft.com/office/drawing/2014/main" id="{A75A01B0-7256-7C4B-876E-3C5157C40552}"/>
              </a:ext>
            </a:extLst>
          </p:cNvPr>
          <p:cNvSpPr txBox="1"/>
          <p:nvPr/>
        </p:nvSpPr>
        <p:spPr>
          <a:xfrm>
            <a:off x="1881620" y="5174027"/>
            <a:ext cx="6751499" cy="1200329"/>
          </a:xfrm>
          <a:prstGeom prst="rect">
            <a:avLst/>
          </a:prstGeom>
          <a:noFill/>
        </p:spPr>
        <p:txBody>
          <a:bodyPr wrap="square" rtlCol="0">
            <a:spAutoFit/>
          </a:bodyPr>
          <a:lstStyle/>
          <a:p>
            <a:pPr lvl="0">
              <a:lnSpc>
                <a:spcPct val="90000"/>
              </a:lnSpc>
            </a:pPr>
            <a:r>
              <a:rPr lang="en-US" sz="1600" b="1" dirty="0"/>
              <a:t>Once you run the KiC-1 exercise, use the four-step Improvement Kata pattern as a working pattern, or overlay, for other activities throughout the school year. Where else might your students apply and practice the four-step pattern of the Improvement Kata? Visit </a:t>
            </a:r>
            <a:r>
              <a:rPr lang="en-US" sz="1600" b="1" dirty="0">
                <a:solidFill>
                  <a:srgbClr val="0070C0"/>
                </a:solidFill>
              </a:rPr>
              <a:t>www.katatogrow.com</a:t>
            </a:r>
            <a:r>
              <a:rPr lang="en-US" sz="1600" b="1" dirty="0"/>
              <a:t> for examples of how educators are practicing the Improvement Kata pattern in their classrooms.</a:t>
            </a:r>
          </a:p>
        </p:txBody>
      </p:sp>
    </p:spTree>
    <p:extLst>
      <p:ext uri="{BB962C8B-B14F-4D97-AF65-F5344CB8AC3E}">
        <p14:creationId xmlns:p14="http://schemas.microsoft.com/office/powerpoint/2010/main" val="246826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4"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4339650"/>
          </a:xfrm>
          <a:prstGeom prst="rect">
            <a:avLst/>
          </a:prstGeom>
          <a:noFill/>
        </p:spPr>
        <p:txBody>
          <a:bodyPr wrap="square" lIns="91418" tIns="45709" rIns="91418" bIns="45709">
            <a:spAutoFit/>
          </a:bodyPr>
          <a:lstStyle/>
          <a:p>
            <a:pPr algn="ctr"/>
            <a:r>
              <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ROUND OVER</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3637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5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15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acher notes.jpg">
            <a:extLst>
              <a:ext uri="{FF2B5EF4-FFF2-40B4-BE49-F238E27FC236}">
                <a16:creationId xmlns:a16="http://schemas.microsoft.com/office/drawing/2014/main" id="{D640C27D-821A-8341-B209-5012AFD52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4" name="TextBox 3"/>
          <p:cNvSpPr txBox="1"/>
          <p:nvPr/>
        </p:nvSpPr>
        <p:spPr>
          <a:xfrm>
            <a:off x="492780" y="454741"/>
            <a:ext cx="3737530" cy="369332"/>
          </a:xfrm>
          <a:prstGeom prst="rect">
            <a:avLst/>
          </a:prstGeom>
          <a:noFill/>
        </p:spPr>
        <p:txBody>
          <a:bodyPr wrap="square" rtlCol="0">
            <a:spAutoFit/>
          </a:bodyPr>
          <a:lstStyle/>
          <a:p>
            <a:r>
              <a:rPr lang="en-US" b="1" dirty="0"/>
              <a:t>MATERIALS FOR THE KiC-1 EXERCISE</a:t>
            </a:r>
            <a:endParaRPr lang="en-US" dirty="0"/>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pic>
        <p:nvPicPr>
          <p:cNvPr id="5" name="Picture 4">
            <a:extLst>
              <a:ext uri="{FF2B5EF4-FFF2-40B4-BE49-F238E27FC236}">
                <a16:creationId xmlns:a16="http://schemas.microsoft.com/office/drawing/2014/main" id="{0DA2D83B-E138-8F4D-AB30-5FACE3D3036A}"/>
              </a:ext>
            </a:extLst>
          </p:cNvPr>
          <p:cNvPicPr>
            <a:picLocks noChangeAspect="1"/>
          </p:cNvPicPr>
          <p:nvPr/>
        </p:nvPicPr>
        <p:blipFill>
          <a:blip r:embed="rId4"/>
          <a:stretch>
            <a:fillRect/>
          </a:stretch>
        </p:blipFill>
        <p:spPr>
          <a:xfrm>
            <a:off x="492779" y="775726"/>
            <a:ext cx="3692738" cy="4940866"/>
          </a:xfrm>
          <a:prstGeom prst="rect">
            <a:avLst/>
          </a:prstGeom>
        </p:spPr>
      </p:pic>
      <p:sp>
        <p:nvSpPr>
          <p:cNvPr id="8" name="TextBox 7">
            <a:extLst>
              <a:ext uri="{FF2B5EF4-FFF2-40B4-BE49-F238E27FC236}">
                <a16:creationId xmlns:a16="http://schemas.microsoft.com/office/drawing/2014/main" id="{0EC61398-B6F5-C244-B8FD-36472AC563AC}"/>
              </a:ext>
            </a:extLst>
          </p:cNvPr>
          <p:cNvSpPr txBox="1"/>
          <p:nvPr/>
        </p:nvSpPr>
        <p:spPr>
          <a:xfrm>
            <a:off x="4349235" y="748552"/>
            <a:ext cx="4386992" cy="1661993"/>
          </a:xfrm>
          <a:prstGeom prst="rect">
            <a:avLst/>
          </a:prstGeom>
          <a:noFill/>
        </p:spPr>
        <p:txBody>
          <a:bodyPr wrap="square" rtlCol="0">
            <a:spAutoFit/>
          </a:bodyPr>
          <a:lstStyle/>
          <a:p>
            <a:r>
              <a:rPr lang="en-US" b="1" dirty="0"/>
              <a:t>ROOM SETUP</a:t>
            </a:r>
            <a:endParaRPr lang="en-US" dirty="0"/>
          </a:p>
          <a:p>
            <a:r>
              <a:rPr lang="en-US" sz="1400" dirty="0"/>
              <a:t>A good student-team size is four or five (4-5) persons.  Each team should have their own table island with chairs. Place the chairs around three sides of the table, ideally with the side that's facing the projection screen not having a chair so no one has their back to the Powerpoint projection.</a:t>
            </a:r>
          </a:p>
        </p:txBody>
      </p:sp>
      <p:sp>
        <p:nvSpPr>
          <p:cNvPr id="11" name="TextBox 10">
            <a:extLst>
              <a:ext uri="{FF2B5EF4-FFF2-40B4-BE49-F238E27FC236}">
                <a16:creationId xmlns:a16="http://schemas.microsoft.com/office/drawing/2014/main" id="{615C674D-9F0B-924F-B405-CB2F05005028}"/>
              </a:ext>
            </a:extLst>
          </p:cNvPr>
          <p:cNvSpPr txBox="1"/>
          <p:nvPr/>
        </p:nvSpPr>
        <p:spPr>
          <a:xfrm>
            <a:off x="4361935" y="3853252"/>
            <a:ext cx="4386992" cy="1661993"/>
          </a:xfrm>
          <a:prstGeom prst="rect">
            <a:avLst/>
          </a:prstGeom>
          <a:noFill/>
        </p:spPr>
        <p:txBody>
          <a:bodyPr wrap="square" rtlCol="0">
            <a:spAutoFit/>
          </a:bodyPr>
          <a:lstStyle/>
          <a:p>
            <a:r>
              <a:rPr lang="en-US" b="1" dirty="0"/>
              <a:t>USING THIS POWERPOINT FILE</a:t>
            </a:r>
            <a:endParaRPr lang="en-US" dirty="0"/>
          </a:p>
          <a:p>
            <a:r>
              <a:rPr lang="en-US" sz="1400" dirty="0"/>
              <a:t>Use this PowerPoint file to conduct the KiC exercise. The PowerPoint walks you through the exercise step-by-step. In PowerPoint's 'Presenter Mode' the file includes teacher prompts, so you can read key steps and points to make directly from screen. The KiC exercise is easy to facilitate, and gets even easier once you have run it one time!</a:t>
            </a:r>
          </a:p>
        </p:txBody>
      </p:sp>
      <p:pic>
        <p:nvPicPr>
          <p:cNvPr id="12" name="Picture 11" descr="Mac HD:Users:macster:Desktop:Screen shot 2015-04-14 at 10.04.06 AM.png">
            <a:extLst>
              <a:ext uri="{FF2B5EF4-FFF2-40B4-BE49-F238E27FC236}">
                <a16:creationId xmlns:a16="http://schemas.microsoft.com/office/drawing/2014/main" id="{0EB2CC6F-671D-D243-9677-ECD0CC10ED9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81961" y="2424528"/>
            <a:ext cx="3083560" cy="1314768"/>
          </a:xfrm>
          <a:prstGeom prst="rect">
            <a:avLst/>
          </a:prstGeom>
          <a:noFill/>
          <a:ln>
            <a:noFill/>
          </a:ln>
        </p:spPr>
      </p:pic>
      <p:sp>
        <p:nvSpPr>
          <p:cNvPr id="13" name="TextBox 12">
            <a:extLst>
              <a:ext uri="{FF2B5EF4-FFF2-40B4-BE49-F238E27FC236}">
                <a16:creationId xmlns:a16="http://schemas.microsoft.com/office/drawing/2014/main" id="{63A34CF7-2A62-2844-A3F7-806FF95B1F1A}"/>
              </a:ext>
            </a:extLst>
          </p:cNvPr>
          <p:cNvSpPr txBox="1"/>
          <p:nvPr/>
        </p:nvSpPr>
        <p:spPr>
          <a:xfrm>
            <a:off x="1641907" y="5951172"/>
            <a:ext cx="5801797" cy="430887"/>
          </a:xfrm>
          <a:prstGeom prst="rect">
            <a:avLst/>
          </a:prstGeom>
          <a:noFill/>
        </p:spPr>
        <p:txBody>
          <a:bodyPr wrap="square" rtlCol="0">
            <a:spAutoFit/>
          </a:bodyPr>
          <a:lstStyle/>
          <a:p>
            <a:pPr algn="ctr">
              <a:lnSpc>
                <a:spcPct val="90000"/>
              </a:lnSpc>
            </a:pPr>
            <a:r>
              <a:rPr lang="en-US" sz="2400" b="1" i="1" dirty="0">
                <a:solidFill>
                  <a:schemeClr val="bg1">
                    <a:lumMod val="50000"/>
                  </a:schemeClr>
                </a:solidFill>
              </a:rPr>
              <a:t>THE EXERCISE BEGINS WITH THE NEXT SLIDE</a:t>
            </a:r>
          </a:p>
        </p:txBody>
      </p:sp>
      <p:pic>
        <p:nvPicPr>
          <p:cNvPr id="15" name="Picture 14">
            <a:extLst>
              <a:ext uri="{FF2B5EF4-FFF2-40B4-BE49-F238E27FC236}">
                <a16:creationId xmlns:a16="http://schemas.microsoft.com/office/drawing/2014/main" id="{C01FC835-B979-5F48-8C2E-40C8BF99AA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rcRect b="22846"/>
          <a:stretch/>
        </p:blipFill>
        <p:spPr>
          <a:xfrm rot="20985131" flipH="1">
            <a:off x="7399773" y="5543533"/>
            <a:ext cx="1632530" cy="1225273"/>
          </a:xfrm>
          <a:prstGeom prst="rect">
            <a:avLst/>
          </a:prstGeom>
        </p:spPr>
      </p:pic>
    </p:spTree>
    <p:extLst>
      <p:ext uri="{BB962C8B-B14F-4D97-AF65-F5344CB8AC3E}">
        <p14:creationId xmlns:p14="http://schemas.microsoft.com/office/powerpoint/2010/main" val="198434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659885-CCDB-7F48-98DC-8CF9D0FDDBD8}"/>
              </a:ext>
            </a:extLst>
          </p:cNvPr>
          <p:cNvPicPr>
            <a:picLocks noChangeAspect="1"/>
          </p:cNvPicPr>
          <p:nvPr/>
        </p:nvPicPr>
        <p:blipFill rotWithShape="1">
          <a:blip r:embed="rId3"/>
          <a:srcRect l="4223" r="10278" b="3853"/>
          <a:stretch/>
        </p:blipFill>
        <p:spPr>
          <a:xfrm>
            <a:off x="4" y="0"/>
            <a:ext cx="9143996" cy="6855155"/>
          </a:xfrm>
          <a:prstGeom prst="rect">
            <a:avLst/>
          </a:prstGeom>
        </p:spPr>
      </p:pic>
      <p:sp>
        <p:nvSpPr>
          <p:cNvPr id="5" name="TextBox 4"/>
          <p:cNvSpPr txBox="1"/>
          <p:nvPr/>
        </p:nvSpPr>
        <p:spPr>
          <a:xfrm>
            <a:off x="420302" y="3531418"/>
            <a:ext cx="6273413" cy="3106896"/>
          </a:xfrm>
          <a:prstGeom prst="rect">
            <a:avLst/>
          </a:prstGeom>
          <a:noFill/>
        </p:spPr>
        <p:txBody>
          <a:bodyPr wrap="square" lIns="91397" tIns="45698" rIns="91397" bIns="45698" rtlCol="0">
            <a:spAutoFit/>
          </a:bodyPr>
          <a:lstStyle/>
          <a:p>
            <a:pPr>
              <a:lnSpc>
                <a:spcPct val="75000"/>
              </a:lnSpc>
            </a:pPr>
            <a:r>
              <a:rPr lang="en-US" sz="8800" b="1" dirty="0">
                <a:ln>
                  <a:solidFill>
                    <a:schemeClr val="tx1"/>
                  </a:solidFill>
                </a:ln>
                <a:solidFill>
                  <a:schemeClr val="bg1"/>
                </a:solidFill>
              </a:rPr>
              <a:t>With a</a:t>
            </a:r>
          </a:p>
          <a:p>
            <a:pPr>
              <a:lnSpc>
                <a:spcPct val="75000"/>
              </a:lnSpc>
            </a:pPr>
            <a:r>
              <a:rPr lang="en-US" sz="16600" b="1" dirty="0">
                <a:ln>
                  <a:solidFill>
                    <a:schemeClr val="tx1"/>
                  </a:solidFill>
                </a:ln>
                <a:solidFill>
                  <a:schemeClr val="bg1"/>
                </a:solidFill>
              </a:rPr>
              <a:t>KATA</a:t>
            </a:r>
          </a:p>
        </p:txBody>
      </p:sp>
      <p:sp>
        <p:nvSpPr>
          <p:cNvPr id="2" name="Footer Placeholder 1"/>
          <p:cNvSpPr>
            <a:spLocks noGrp="1"/>
          </p:cNvSpPr>
          <p:nvPr>
            <p:ph type="ftr" sz="quarter" idx="11"/>
          </p:nvPr>
        </p:nvSpPr>
        <p:spPr/>
        <p:txBody>
          <a:bodyPr/>
          <a:lstStyle/>
          <a:p>
            <a:r>
              <a:rPr lang="en-US" dirty="0"/>
              <a:t>www.katatogrow.com</a:t>
            </a:r>
          </a:p>
        </p:txBody>
      </p:sp>
      <p:sp>
        <p:nvSpPr>
          <p:cNvPr id="12" name="TextBox 11">
            <a:extLst>
              <a:ext uri="{FF2B5EF4-FFF2-40B4-BE49-F238E27FC236}">
                <a16:creationId xmlns:a16="http://schemas.microsoft.com/office/drawing/2014/main" id="{1465179D-C091-8A44-B5D2-A92650A715D4}"/>
              </a:ext>
            </a:extLst>
          </p:cNvPr>
          <p:cNvSpPr txBox="1"/>
          <p:nvPr/>
        </p:nvSpPr>
        <p:spPr>
          <a:xfrm>
            <a:off x="420302" y="180227"/>
            <a:ext cx="8723698" cy="1737655"/>
          </a:xfrm>
          <a:prstGeom prst="rect">
            <a:avLst/>
          </a:prstGeom>
          <a:noFill/>
        </p:spPr>
        <p:txBody>
          <a:bodyPr wrap="square" rtlCol="0">
            <a:spAutoFit/>
          </a:bodyPr>
          <a:lstStyle/>
          <a:p>
            <a:pPr>
              <a:lnSpc>
                <a:spcPct val="80000"/>
              </a:lnSpc>
            </a:pPr>
            <a:r>
              <a:rPr lang="en-US" sz="6600" b="1" spc="-150">
                <a:ln>
                  <a:solidFill>
                    <a:schemeClr val="tx1"/>
                  </a:solidFill>
                </a:ln>
                <a:solidFill>
                  <a:schemeClr val="bg1"/>
                </a:solidFill>
              </a:rPr>
              <a:t>Let’s Practice Scientific Thinking</a:t>
            </a:r>
          </a:p>
        </p:txBody>
      </p:sp>
      <p:sp>
        <p:nvSpPr>
          <p:cNvPr id="15" name="Down Arrow 14">
            <a:extLst>
              <a:ext uri="{FF2B5EF4-FFF2-40B4-BE49-F238E27FC236}">
                <a16:creationId xmlns:a16="http://schemas.microsoft.com/office/drawing/2014/main" id="{B7737F34-B6D0-F743-A52D-69C6CC681A89}"/>
              </a:ext>
            </a:extLst>
          </p:cNvPr>
          <p:cNvSpPr/>
          <p:nvPr/>
        </p:nvSpPr>
        <p:spPr>
          <a:xfrm>
            <a:off x="1309815" y="1828800"/>
            <a:ext cx="1062681" cy="15981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32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n.jpg"/>
          <p:cNvPicPr>
            <a:picLocks noChangeAspect="1"/>
          </p:cNvPicPr>
          <p:nvPr/>
        </p:nvPicPr>
        <p:blipFill rotWithShape="1">
          <a:blip r:embed="rId3">
            <a:extLst>
              <a:ext uri="{28A0092B-C50C-407E-A947-70E740481C1C}">
                <a14:useLocalDpi xmlns:a14="http://schemas.microsoft.com/office/drawing/2010/main" val="0"/>
              </a:ext>
            </a:extLst>
          </a:blip>
          <a:srcRect r="12167"/>
          <a:stretch/>
        </p:blipFill>
        <p:spPr>
          <a:xfrm>
            <a:off x="-1" y="-1"/>
            <a:ext cx="9144001" cy="6858001"/>
          </a:xfrm>
          <a:prstGeom prst="rect">
            <a:avLst/>
          </a:prstGeom>
        </p:spPr>
      </p:pic>
      <p:sp>
        <p:nvSpPr>
          <p:cNvPr id="2" name="TextBox 1"/>
          <p:cNvSpPr txBox="1"/>
          <p:nvPr/>
        </p:nvSpPr>
        <p:spPr>
          <a:xfrm>
            <a:off x="309221" y="397828"/>
            <a:ext cx="5801293" cy="2603745"/>
          </a:xfrm>
          <a:prstGeom prst="rect">
            <a:avLst/>
          </a:prstGeom>
          <a:noFill/>
        </p:spPr>
        <p:txBody>
          <a:bodyPr wrap="square" lIns="91397" tIns="45698" rIns="91397" bIns="45698" rtlCol="0">
            <a:spAutoFit/>
          </a:bodyPr>
          <a:lstStyle/>
          <a:p>
            <a:pPr>
              <a:lnSpc>
                <a:spcPct val="85000"/>
              </a:lnSpc>
            </a:pPr>
            <a:r>
              <a:rPr lang="en-US" sz="4800" b="1" dirty="0">
                <a:solidFill>
                  <a:schemeClr val="bg1"/>
                </a:solidFill>
              </a:rPr>
              <a:t>A </a:t>
            </a:r>
            <a:r>
              <a:rPr lang="en-US" sz="4800" b="1" dirty="0">
                <a:ln w="6350">
                  <a:solidFill>
                    <a:schemeClr val="tx1">
                      <a:lumMod val="95000"/>
                      <a:lumOff val="5000"/>
                    </a:schemeClr>
                  </a:solidFill>
                </a:ln>
                <a:solidFill>
                  <a:srgbClr val="FF0000"/>
                </a:solidFill>
              </a:rPr>
              <a:t>Kata</a:t>
            </a:r>
            <a:r>
              <a:rPr lang="en-US" sz="4800" b="1" dirty="0">
                <a:solidFill>
                  <a:schemeClr val="bg1"/>
                </a:solidFill>
              </a:rPr>
              <a:t> is a routine you practice at the start, to help you develop new skills!</a:t>
            </a: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81689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lkboard 2.jpg"/>
          <p:cNvPicPr>
            <a:picLocks noChangeAspect="1"/>
          </p:cNvPicPr>
          <p:nvPr/>
        </p:nvPicPr>
        <p:blipFill rotWithShape="1">
          <a:blip r:embed="rId3"/>
          <a:srcRect l="779" r="13904" b="4018"/>
          <a:stretch/>
        </p:blipFill>
        <p:spPr>
          <a:xfrm>
            <a:off x="0" y="0"/>
            <a:ext cx="9144000" cy="6858000"/>
          </a:xfrm>
          <a:prstGeom prst="rect">
            <a:avLst/>
          </a:prstGeom>
        </p:spPr>
      </p:pic>
      <p:sp>
        <p:nvSpPr>
          <p:cNvPr id="5" name="TextBox 4"/>
          <p:cNvSpPr txBox="1"/>
          <p:nvPr/>
        </p:nvSpPr>
        <p:spPr>
          <a:xfrm>
            <a:off x="784089" y="673652"/>
            <a:ext cx="6924812" cy="4725352"/>
          </a:xfrm>
          <a:prstGeom prst="rect">
            <a:avLst/>
          </a:prstGeom>
          <a:noFill/>
        </p:spPr>
        <p:txBody>
          <a:bodyPr wrap="square" lIns="91397" tIns="45698" rIns="91397" bIns="45698" rtlCol="0">
            <a:spAutoFit/>
          </a:bodyPr>
          <a:lstStyle/>
          <a:p>
            <a:pPr>
              <a:lnSpc>
                <a:spcPct val="80000"/>
              </a:lnSpc>
            </a:pPr>
            <a:r>
              <a:rPr lang="en-US" sz="5400" b="1" dirty="0">
                <a:solidFill>
                  <a:schemeClr val="bg1"/>
                </a:solidFill>
              </a:rPr>
              <a:t>Today we'll practice the pattern of the </a:t>
            </a:r>
            <a:r>
              <a:rPr lang="en-US" sz="5400" b="1" dirty="0">
                <a:ln w="6350">
                  <a:solidFill>
                    <a:schemeClr val="bg1"/>
                  </a:solidFill>
                </a:ln>
                <a:solidFill>
                  <a:srgbClr val="FF0000"/>
                </a:solidFill>
              </a:rPr>
              <a:t>Improvement Kata</a:t>
            </a:r>
            <a:endParaRPr lang="en-US" sz="5400" b="1" dirty="0">
              <a:ln w="6350">
                <a:solidFill>
                  <a:schemeClr val="bg1"/>
                </a:solidFill>
              </a:ln>
              <a:solidFill>
                <a:schemeClr val="bg1"/>
              </a:solidFill>
            </a:endParaRPr>
          </a:p>
          <a:p>
            <a:pPr>
              <a:lnSpc>
                <a:spcPct val="80000"/>
              </a:lnSpc>
            </a:pPr>
            <a:endParaRPr lang="en-US" sz="5000" b="1" dirty="0">
              <a:solidFill>
                <a:schemeClr val="bg1"/>
              </a:solidFill>
            </a:endParaRPr>
          </a:p>
          <a:p>
            <a:pPr>
              <a:lnSpc>
                <a:spcPct val="80000"/>
              </a:lnSpc>
            </a:pPr>
            <a:r>
              <a:rPr lang="en-US" sz="5000" b="1" dirty="0">
                <a:solidFill>
                  <a:schemeClr val="bg1"/>
                </a:solidFill>
              </a:rPr>
              <a:t>It's a scientific routine</a:t>
            </a:r>
          </a:p>
          <a:p>
            <a:pPr>
              <a:lnSpc>
                <a:spcPct val="80000"/>
              </a:lnSpc>
            </a:pPr>
            <a:r>
              <a:rPr lang="en-US" sz="5000" b="1" dirty="0">
                <a:solidFill>
                  <a:schemeClr val="bg1"/>
                </a:solidFill>
              </a:rPr>
              <a:t>for achieving tough</a:t>
            </a:r>
          </a:p>
          <a:p>
            <a:pPr>
              <a:lnSpc>
                <a:spcPct val="80000"/>
              </a:lnSpc>
            </a:pPr>
            <a:r>
              <a:rPr lang="en-US" sz="5000" b="1" dirty="0">
                <a:solidFill>
                  <a:schemeClr val="bg1"/>
                </a:solidFill>
              </a:rPr>
              <a:t>goals </a:t>
            </a:r>
          </a:p>
        </p:txBody>
      </p:sp>
      <p:sp>
        <p:nvSpPr>
          <p:cNvPr id="7" name="Rectangle 6"/>
          <p:cNvSpPr/>
          <p:nvPr/>
        </p:nvSpPr>
        <p:spPr>
          <a:xfrm>
            <a:off x="0" y="0"/>
            <a:ext cx="9144000" cy="6858000"/>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397" tIns="45698" rIns="91397" bIns="45698" rtlCol="0" anchor="ctr"/>
          <a:lstStyle/>
          <a:p>
            <a:pPr algn="ctr"/>
            <a:endParaRPr lang="en-US" dirty="0"/>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72252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p>
        </p:txBody>
      </p:sp>
      <p:pic>
        <p:nvPicPr>
          <p:cNvPr id="54" name="Picture 53"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1" name="TextBox 90"/>
          <p:cNvSpPr txBox="1"/>
          <p:nvPr/>
        </p:nvSpPr>
        <p:spPr>
          <a:xfrm>
            <a:off x="4098290" y="4536216"/>
            <a:ext cx="2222647" cy="947148"/>
          </a:xfrm>
          <a:prstGeom prst="rect">
            <a:avLst/>
          </a:prstGeom>
          <a:noFill/>
        </p:spPr>
        <p:txBody>
          <a:bodyPr wrap="square" lIns="82012" tIns="41004" rIns="82012" bIns="41004" rtlCol="0">
            <a:spAutoFit/>
          </a:bodyPr>
          <a:lstStyle/>
          <a:p>
            <a:pPr>
              <a:lnSpc>
                <a:spcPct val="90000"/>
              </a:lnSpc>
            </a:pPr>
            <a:r>
              <a:rPr lang="en-US" sz="2000" b="1" dirty="0">
                <a:latin typeface="Helvetica"/>
                <a:cs typeface="Helvetica"/>
              </a:rPr>
              <a:t>Conduct Experiments</a:t>
            </a:r>
          </a:p>
          <a:p>
            <a:pPr>
              <a:lnSpc>
                <a:spcPct val="90000"/>
              </a:lnSpc>
            </a:pPr>
            <a:r>
              <a:rPr lang="en-US" sz="2000" b="1" dirty="0">
                <a:latin typeface="Helvetica"/>
                <a:cs typeface="Helvetica"/>
              </a:rPr>
              <a:t>to get there</a:t>
            </a:r>
          </a:p>
        </p:txBody>
      </p:sp>
      <p:sp>
        <p:nvSpPr>
          <p:cNvPr id="93" name="TextBox 92"/>
          <p:cNvSpPr txBox="1"/>
          <p:nvPr/>
        </p:nvSpPr>
        <p:spPr>
          <a:xfrm>
            <a:off x="423822" y="4860236"/>
            <a:ext cx="1335812"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Grasp the Current</a:t>
            </a:r>
          </a:p>
          <a:p>
            <a:pPr algn="ctr">
              <a:lnSpc>
                <a:spcPct val="90000"/>
              </a:lnSpc>
            </a:pPr>
            <a:r>
              <a:rPr lang="en-US" b="1" dirty="0">
                <a:latin typeface="Helvetica"/>
                <a:cs typeface="Helvetica"/>
              </a:rPr>
              <a:t>Condition</a:t>
            </a:r>
          </a:p>
        </p:txBody>
      </p:sp>
      <p:cxnSp>
        <p:nvCxnSpPr>
          <p:cNvPr id="95" name="Straight Arrow Connector 94"/>
          <p:cNvCxnSpPr/>
          <p:nvPr/>
        </p:nvCxnSpPr>
        <p:spPr>
          <a:xfrm flipH="1" flipV="1">
            <a:off x="3679346" y="3983861"/>
            <a:ext cx="423949"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104" name="Oval 103"/>
          <p:cNvSpPr/>
          <p:nvPr/>
        </p:nvSpPr>
        <p:spPr>
          <a:xfrm>
            <a:off x="6831581" y="2502567"/>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p>
        </p:txBody>
      </p:sp>
      <p:sp>
        <p:nvSpPr>
          <p:cNvPr id="88" name="Oval 87"/>
          <p:cNvSpPr>
            <a:spLocks/>
          </p:cNvSpPr>
          <p:nvPr/>
        </p:nvSpPr>
        <p:spPr>
          <a:xfrm>
            <a:off x="5021488" y="24937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98" name="TextBox 97"/>
          <p:cNvSpPr txBox="1"/>
          <p:nvPr/>
        </p:nvSpPr>
        <p:spPr>
          <a:xfrm>
            <a:off x="5055649" y="2707813"/>
            <a:ext cx="1309818" cy="978469"/>
          </a:xfrm>
          <a:prstGeom prst="rect">
            <a:avLst/>
          </a:prstGeom>
          <a:noFill/>
        </p:spPr>
        <p:txBody>
          <a:bodyPr wrap="square" lIns="82012" tIns="41004" rIns="82012" bIns="41004" rtlCol="0">
            <a:spAutoFit/>
          </a:bodyPr>
          <a:lstStyle/>
          <a:p>
            <a:pPr algn="ctr">
              <a:lnSpc>
                <a:spcPct val="80000"/>
              </a:lnSpc>
            </a:pPr>
            <a:r>
              <a:rPr lang="en-US" b="1" dirty="0">
                <a:latin typeface="Helvetica"/>
                <a:cs typeface="Helvetica"/>
              </a:rPr>
              <a:t>Establish your Next</a:t>
            </a:r>
          </a:p>
          <a:p>
            <a:pPr algn="ctr">
              <a:lnSpc>
                <a:spcPct val="80000"/>
              </a:lnSpc>
            </a:pPr>
            <a:r>
              <a:rPr lang="en-US" b="1" dirty="0">
                <a:latin typeface="Helvetica"/>
                <a:cs typeface="Helvetica"/>
              </a:rPr>
              <a:t>Target</a:t>
            </a:r>
          </a:p>
          <a:p>
            <a:pPr algn="ctr">
              <a:lnSpc>
                <a:spcPct val="80000"/>
              </a:lnSpc>
            </a:pPr>
            <a:r>
              <a:rPr lang="en-US" b="1" dirty="0">
                <a:latin typeface="Helvetica"/>
                <a:cs typeface="Helvetica"/>
              </a:rPr>
              <a:t>Condition</a:t>
            </a:r>
            <a:endParaRPr lang="en-US" dirty="0">
              <a:latin typeface="Helvetica"/>
              <a:cs typeface="Helvetica"/>
            </a:endParaRPr>
          </a:p>
        </p:txBody>
      </p:sp>
      <p:sp>
        <p:nvSpPr>
          <p:cNvPr id="113" name="Oval 112"/>
          <p:cNvSpPr>
            <a:spLocks/>
          </p:cNvSpPr>
          <p:nvPr/>
        </p:nvSpPr>
        <p:spPr>
          <a:xfrm>
            <a:off x="7382351" y="1699304"/>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p>
        </p:txBody>
      </p:sp>
      <p:sp>
        <p:nvSpPr>
          <p:cNvPr id="114" name="TextBox 113"/>
          <p:cNvSpPr txBox="1"/>
          <p:nvPr/>
        </p:nvSpPr>
        <p:spPr>
          <a:xfrm>
            <a:off x="7284390" y="1921026"/>
            <a:ext cx="1567277" cy="835353"/>
          </a:xfrm>
          <a:prstGeom prst="rect">
            <a:avLst/>
          </a:prstGeom>
          <a:noFill/>
        </p:spPr>
        <p:txBody>
          <a:bodyPr wrap="square" lIns="82012" tIns="41004" rIns="82012" bIns="41004" rtlCol="0">
            <a:spAutoFit/>
          </a:bodyPr>
          <a:lstStyle/>
          <a:p>
            <a:pPr algn="ctr">
              <a:lnSpc>
                <a:spcPct val="90000"/>
              </a:lnSpc>
            </a:pPr>
            <a:r>
              <a:rPr lang="en-US" b="1" dirty="0">
                <a:latin typeface="Helvetica"/>
                <a:cs typeface="Helvetica"/>
              </a:rPr>
              <a:t>Get the Direction or</a:t>
            </a:r>
          </a:p>
          <a:p>
            <a:pPr algn="ctr">
              <a:lnSpc>
                <a:spcPct val="90000"/>
              </a:lnSpc>
            </a:pPr>
            <a:r>
              <a:rPr lang="en-US" b="1" dirty="0">
                <a:latin typeface="Helvetica"/>
                <a:cs typeface="Helvetica"/>
              </a:rPr>
              <a:t>Challenge</a:t>
            </a:r>
            <a:endParaRPr lang="en-US" spc="-135" dirty="0">
              <a:latin typeface="Helvetica"/>
              <a:cs typeface="Helvetica"/>
            </a:endParaRPr>
          </a:p>
        </p:txBody>
      </p:sp>
      <p:sp>
        <p:nvSpPr>
          <p:cNvPr id="21" name="TextBox 20"/>
          <p:cNvSpPr txBox="1"/>
          <p:nvPr/>
        </p:nvSpPr>
        <p:spPr>
          <a:xfrm>
            <a:off x="7746349" y="1094686"/>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1</a:t>
            </a:r>
            <a:endParaRPr lang="en-US" sz="3100" b="1" dirty="0">
              <a:solidFill>
                <a:srgbClr val="FF0000"/>
              </a:solidFill>
              <a:latin typeface="Helvetica"/>
              <a:cs typeface="Helvetica"/>
            </a:endParaRPr>
          </a:p>
        </p:txBody>
      </p:sp>
      <p:sp>
        <p:nvSpPr>
          <p:cNvPr id="22" name="TextBox 21"/>
          <p:cNvSpPr txBox="1"/>
          <p:nvPr/>
        </p:nvSpPr>
        <p:spPr>
          <a:xfrm>
            <a:off x="792821" y="4022458"/>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2</a:t>
            </a:r>
            <a:endParaRPr lang="en-US" sz="3100" b="1" dirty="0">
              <a:solidFill>
                <a:srgbClr val="FF0000"/>
              </a:solidFill>
              <a:latin typeface="Helvetica"/>
              <a:cs typeface="Helvetica"/>
            </a:endParaRPr>
          </a:p>
        </p:txBody>
      </p:sp>
      <p:sp>
        <p:nvSpPr>
          <p:cNvPr id="23" name="TextBox 22"/>
          <p:cNvSpPr txBox="1"/>
          <p:nvPr/>
        </p:nvSpPr>
        <p:spPr>
          <a:xfrm>
            <a:off x="5376869" y="1901493"/>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3</a:t>
            </a:r>
            <a:endParaRPr lang="en-US" sz="3100" b="1" dirty="0">
              <a:solidFill>
                <a:srgbClr val="FF0000"/>
              </a:solidFill>
              <a:latin typeface="Helvetica"/>
              <a:cs typeface="Helvetica"/>
            </a:endParaRPr>
          </a:p>
        </p:txBody>
      </p:sp>
      <p:sp>
        <p:nvSpPr>
          <p:cNvPr id="24" name="TextBox 23"/>
          <p:cNvSpPr txBox="1"/>
          <p:nvPr/>
        </p:nvSpPr>
        <p:spPr>
          <a:xfrm>
            <a:off x="4004950" y="4032229"/>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Helvetica"/>
                <a:cs typeface="Helvetica"/>
              </a:rPr>
              <a:t>4</a:t>
            </a:r>
            <a:endParaRPr lang="en-US" sz="3100" b="1" dirty="0">
              <a:solidFill>
                <a:srgbClr val="FF0000"/>
              </a:solidFill>
              <a:latin typeface="Helvetica"/>
              <a:cs typeface="Helvetica"/>
            </a:endParaRPr>
          </a:p>
        </p:txBody>
      </p:sp>
      <p:sp>
        <p:nvSpPr>
          <p:cNvPr id="25" name="TextBox 24"/>
          <p:cNvSpPr txBox="1"/>
          <p:nvPr/>
        </p:nvSpPr>
        <p:spPr>
          <a:xfrm>
            <a:off x="0" y="188689"/>
            <a:ext cx="9144000" cy="1042805"/>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THE FOUR STEPS OF</a:t>
            </a:r>
          </a:p>
          <a:p>
            <a:pPr algn="ctr">
              <a:lnSpc>
                <a:spcPct val="90000"/>
              </a:lnSpc>
            </a:pPr>
            <a:r>
              <a:rPr lang="en-US" sz="3400" b="1" dirty="0">
                <a:latin typeface="Helvetica"/>
                <a:cs typeface="Helvetica"/>
              </a:rPr>
              <a:t>THE IMPROVEMENT KATA APPROACH</a:t>
            </a:r>
          </a:p>
        </p:txBody>
      </p:sp>
      <p:sp>
        <p:nvSpPr>
          <p:cNvPr id="27" name="TextBox 26"/>
          <p:cNvSpPr txBox="1"/>
          <p:nvPr/>
        </p:nvSpPr>
        <p:spPr>
          <a:xfrm>
            <a:off x="7395053" y="12703"/>
            <a:ext cx="1647349" cy="400097"/>
          </a:xfrm>
          <a:prstGeom prst="rect">
            <a:avLst/>
          </a:prstGeom>
          <a:noFill/>
        </p:spPr>
        <p:txBody>
          <a:bodyPr wrap="square" lIns="91407" tIns="45704" rIns="91407" bIns="45704" rtlCol="0">
            <a:spAutoFit/>
          </a:bodyPr>
          <a:lstStyle/>
          <a:p>
            <a:pPr algn="r"/>
            <a:r>
              <a:rPr lang="en-US" sz="2000" dirty="0">
                <a:solidFill>
                  <a:schemeClr val="tx1">
                    <a:lumMod val="50000"/>
                    <a:lumOff val="50000"/>
                  </a:schemeClr>
                </a:solidFill>
              </a:rPr>
              <a:t>Poster</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66173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8986</TotalTime>
  <Words>3227</Words>
  <Application>Microsoft Macintosh PowerPoint</Application>
  <PresentationFormat>On-screen Show (4:3)</PresentationFormat>
  <Paragraphs>469</Paragraphs>
  <Slides>40</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American Typewriter</vt:lpstr>
      <vt:lpstr>Arial</vt:lpstr>
      <vt:lpstr>Calibri</vt:lpstr>
      <vt:lpstr>Chalkduster</vt:lpstr>
      <vt:lpstr>Helvetica</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Mark Brother</cp:lastModifiedBy>
  <cp:revision>423</cp:revision>
  <cp:lastPrinted>2019-07-23T18:40:54Z</cp:lastPrinted>
  <dcterms:created xsi:type="dcterms:W3CDTF">2016-10-19T15:13:23Z</dcterms:created>
  <dcterms:modified xsi:type="dcterms:W3CDTF">2019-11-08T02:54:58Z</dcterms:modified>
</cp:coreProperties>
</file>