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8" r:id="rId2"/>
    <p:sldId id="284" r:id="rId3"/>
    <p:sldId id="290" r:id="rId4"/>
  </p:sldIdLst>
  <p:sldSz cx="10058400" cy="7772400"/>
  <p:notesSz cx="6858000" cy="9144000"/>
  <p:defaultTextStyle>
    <a:defPPr>
      <a:defRPr lang="en-US"/>
    </a:defPPr>
    <a:lvl1pPr marL="0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3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 horzBarState="maximized">
    <p:restoredLeft sz="16696" autoAdjust="0"/>
    <p:restoredTop sz="99420" autoAdjust="0"/>
  </p:normalViewPr>
  <p:slideViewPr>
    <p:cSldViewPr snapToObjects="1">
      <p:cViewPr varScale="1">
        <p:scale>
          <a:sx n="103" d="100"/>
          <a:sy n="103" d="100"/>
        </p:scale>
        <p:origin x="-432" y="-9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9/26/15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9/26/15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9/26/15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9/26/15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8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3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7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0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7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1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4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48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9/26/15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9/26/15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352" indent="0">
              <a:buNone/>
              <a:defRPr sz="2200" b="1"/>
            </a:lvl2pPr>
            <a:lvl3pPr marL="1018705" indent="0">
              <a:buNone/>
              <a:defRPr sz="2000" b="1"/>
            </a:lvl3pPr>
            <a:lvl4pPr marL="1528058" indent="0">
              <a:buNone/>
              <a:defRPr sz="1800" b="1"/>
            </a:lvl4pPr>
            <a:lvl5pPr marL="2037411" indent="0">
              <a:buNone/>
              <a:defRPr sz="1800" b="1"/>
            </a:lvl5pPr>
            <a:lvl6pPr marL="2546764" indent="0">
              <a:buNone/>
              <a:defRPr sz="1800" b="1"/>
            </a:lvl6pPr>
            <a:lvl7pPr marL="3056116" indent="0">
              <a:buNone/>
              <a:defRPr sz="1800" b="1"/>
            </a:lvl7pPr>
            <a:lvl8pPr marL="3565469" indent="0">
              <a:buNone/>
              <a:defRPr sz="1800" b="1"/>
            </a:lvl8pPr>
            <a:lvl9pPr marL="407482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352" indent="0">
              <a:buNone/>
              <a:defRPr sz="2200" b="1"/>
            </a:lvl2pPr>
            <a:lvl3pPr marL="1018705" indent="0">
              <a:buNone/>
              <a:defRPr sz="2000" b="1"/>
            </a:lvl3pPr>
            <a:lvl4pPr marL="1528058" indent="0">
              <a:buNone/>
              <a:defRPr sz="1800" b="1"/>
            </a:lvl4pPr>
            <a:lvl5pPr marL="2037411" indent="0">
              <a:buNone/>
              <a:defRPr sz="1800" b="1"/>
            </a:lvl5pPr>
            <a:lvl6pPr marL="2546764" indent="0">
              <a:buNone/>
              <a:defRPr sz="1800" b="1"/>
            </a:lvl6pPr>
            <a:lvl7pPr marL="3056116" indent="0">
              <a:buNone/>
              <a:defRPr sz="1800" b="1"/>
            </a:lvl7pPr>
            <a:lvl8pPr marL="3565469" indent="0">
              <a:buNone/>
              <a:defRPr sz="1800" b="1"/>
            </a:lvl8pPr>
            <a:lvl9pPr marL="407482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9/26/15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9/26/15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9/26/15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352" indent="0">
              <a:buNone/>
              <a:defRPr sz="1300"/>
            </a:lvl2pPr>
            <a:lvl3pPr marL="1018705" indent="0">
              <a:buNone/>
              <a:defRPr sz="1100"/>
            </a:lvl3pPr>
            <a:lvl4pPr marL="1528058" indent="0">
              <a:buNone/>
              <a:defRPr sz="1000"/>
            </a:lvl4pPr>
            <a:lvl5pPr marL="2037411" indent="0">
              <a:buNone/>
              <a:defRPr sz="1000"/>
            </a:lvl5pPr>
            <a:lvl6pPr marL="2546764" indent="0">
              <a:buNone/>
              <a:defRPr sz="1000"/>
            </a:lvl6pPr>
            <a:lvl7pPr marL="3056116" indent="0">
              <a:buNone/>
              <a:defRPr sz="1000"/>
            </a:lvl7pPr>
            <a:lvl8pPr marL="3565469" indent="0">
              <a:buNone/>
              <a:defRPr sz="1000"/>
            </a:lvl8pPr>
            <a:lvl9pPr marL="407482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9/26/15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352" indent="0">
              <a:buNone/>
              <a:defRPr sz="3100"/>
            </a:lvl2pPr>
            <a:lvl3pPr marL="1018705" indent="0">
              <a:buNone/>
              <a:defRPr sz="2700"/>
            </a:lvl3pPr>
            <a:lvl4pPr marL="1528058" indent="0">
              <a:buNone/>
              <a:defRPr sz="2200"/>
            </a:lvl4pPr>
            <a:lvl5pPr marL="2037411" indent="0">
              <a:buNone/>
              <a:defRPr sz="2200"/>
            </a:lvl5pPr>
            <a:lvl6pPr marL="2546764" indent="0">
              <a:buNone/>
              <a:defRPr sz="2200"/>
            </a:lvl6pPr>
            <a:lvl7pPr marL="3056116" indent="0">
              <a:buNone/>
              <a:defRPr sz="2200"/>
            </a:lvl7pPr>
            <a:lvl8pPr marL="3565469" indent="0">
              <a:buNone/>
              <a:defRPr sz="2200"/>
            </a:lvl8pPr>
            <a:lvl9pPr marL="407482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352" indent="0">
              <a:buNone/>
              <a:defRPr sz="1300"/>
            </a:lvl2pPr>
            <a:lvl3pPr marL="1018705" indent="0">
              <a:buNone/>
              <a:defRPr sz="1100"/>
            </a:lvl3pPr>
            <a:lvl4pPr marL="1528058" indent="0">
              <a:buNone/>
              <a:defRPr sz="1000"/>
            </a:lvl4pPr>
            <a:lvl5pPr marL="2037411" indent="0">
              <a:buNone/>
              <a:defRPr sz="1000"/>
            </a:lvl5pPr>
            <a:lvl6pPr marL="2546764" indent="0">
              <a:buNone/>
              <a:defRPr sz="1000"/>
            </a:lvl6pPr>
            <a:lvl7pPr marL="3056116" indent="0">
              <a:buNone/>
              <a:defRPr sz="1000"/>
            </a:lvl7pPr>
            <a:lvl8pPr marL="3565469" indent="0">
              <a:buNone/>
              <a:defRPr sz="1000"/>
            </a:lvl8pPr>
            <a:lvl9pPr marL="407482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523-C9F1-2F41-A032-92EB780CA751}" type="datetimeFigureOut">
              <a:rPr lang="en-US"/>
              <a:pPr/>
              <a:t>9/26/15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70" tIns="50935" rIns="101870" bIns="5093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2"/>
            <a:ext cx="9052560" cy="5129425"/>
          </a:xfrm>
          <a:prstGeom prst="rect">
            <a:avLst/>
          </a:prstGeom>
        </p:spPr>
        <p:txBody>
          <a:bodyPr vert="horz" lIns="101870" tIns="50935" rIns="101870" bIns="509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70" tIns="50935" rIns="101870" bIns="5093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2523-C9F1-2F41-A032-92EB780CA751}" type="datetimeFigureOut">
              <a:rPr lang="en-US"/>
              <a:pPr/>
              <a:t>9/26/15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70" tIns="50935" rIns="101870" bIns="5093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70" tIns="50935" rIns="101870" bIns="5093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C6B8C-D67A-554E-9AE6-A8ECA08CF398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35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15" indent="-382015" algn="l" defTabSz="50935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698" indent="-318346" algn="l" defTabSz="50935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382" indent="-254676" algn="l" defTabSz="50935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34" indent="-254676" algn="l" defTabSz="50935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087" indent="-254676" algn="l" defTabSz="50935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440" indent="-254676" algn="l" defTabSz="50935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793" indent="-254676" algn="l" defTabSz="50935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145" indent="-254676" algn="l" defTabSz="50935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498" indent="-254676" algn="l" defTabSz="50935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352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705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058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411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764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116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469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821" algn="l" defTabSz="5093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865790"/>
            <a:ext cx="1005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latin typeface="Helvetica"/>
                <a:cs typeface="Helvetica"/>
              </a:rPr>
              <a:t>REFLECTION QUESTIONS CARD</a:t>
            </a:r>
          </a:p>
          <a:p>
            <a:pPr algn="ctr"/>
            <a:r>
              <a:rPr lang="en-US" sz="3600" b="1">
                <a:latin typeface="Helvetica"/>
                <a:cs typeface="Helvetica"/>
              </a:rPr>
              <a:t>(+ the Improvement Kata Pattern)</a:t>
            </a:r>
          </a:p>
          <a:p>
            <a:pPr algn="ctr"/>
            <a:r>
              <a:rPr lang="en-US" sz="3600" b="1">
                <a:latin typeface="Helvetica"/>
                <a:cs typeface="Helvetica"/>
              </a:rPr>
              <a:t>for </a:t>
            </a:r>
            <a:r>
              <a:rPr lang="en-US" sz="3600" b="1" i="1">
                <a:latin typeface="Helvetica"/>
                <a:cs typeface="Helvetica"/>
              </a:rPr>
              <a:t>KATA IN THE CLASSROOM</a:t>
            </a:r>
            <a:endParaRPr lang="en-US" sz="4000" b="1" i="1">
              <a:latin typeface="Helvetica"/>
              <a:cs typeface="Helvetica"/>
            </a:endParaRPr>
          </a:p>
        </p:txBody>
      </p:sp>
      <p:pic>
        <p:nvPicPr>
          <p:cNvPr id="11" name="Picture 10" descr="Card in Hand BW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6" r="19000" b="15066"/>
          <a:stretch/>
        </p:blipFill>
        <p:spPr>
          <a:xfrm>
            <a:off x="381000" y="255718"/>
            <a:ext cx="1904999" cy="16002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647444" y="547562"/>
            <a:ext cx="1282444" cy="79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/>
              <a:t>CARD</a:t>
            </a:r>
          </a:p>
          <a:p>
            <a:pPr algn="ctr">
              <a:lnSpc>
                <a:spcPct val="80000"/>
              </a:lnSpc>
            </a:pPr>
            <a:r>
              <a:rPr lang="en-US" sz="2800" b="1"/>
              <a:t>for KiC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47000" y="7162800"/>
            <a:ext cx="1989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>
                <a:latin typeface="Helvetica"/>
                <a:cs typeface="Helvetica"/>
              </a:rPr>
              <a:t>Page 1 of 3</a:t>
            </a:r>
          </a:p>
          <a:p>
            <a:pPr algn="r"/>
            <a:r>
              <a:rPr lang="en-US" sz="1400">
                <a:latin typeface="Helvetica"/>
                <a:cs typeface="Helvetica"/>
              </a:rPr>
              <a:t>Do not print this page</a:t>
            </a:r>
            <a:endParaRPr lang="en-US" sz="1400">
              <a:latin typeface="Helvetica"/>
              <a:cs typeface="Helvetic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3847322"/>
            <a:ext cx="8382000" cy="3238500"/>
          </a:xfrm>
          <a:prstGeom prst="rect">
            <a:avLst/>
          </a:prstGeom>
          <a:solidFill>
            <a:srgbClr val="FFFF00"/>
          </a:solidFill>
          <a:ln w="476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52250" y="3990207"/>
            <a:ext cx="8001001" cy="295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en-US" sz="2400" b="1">
                <a:latin typeface="Helvetica"/>
                <a:cs typeface="Helvetica"/>
              </a:rPr>
              <a:t>•	This is a 2-sided card.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endParaRPr lang="en-US" sz="1200" b="1">
              <a:latin typeface="Helvetica"/>
              <a:cs typeface="Helvetica"/>
            </a:endParaRP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en-US" sz="2400" b="1">
                <a:latin typeface="Helvetica"/>
                <a:cs typeface="Helvetica"/>
              </a:rPr>
              <a:t>•	Each participant gets a card.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endParaRPr lang="en-US" sz="1200" b="1">
              <a:latin typeface="Helvetica"/>
              <a:cs typeface="Helvetica"/>
            </a:endParaRP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en-US" sz="2400" b="1">
                <a:latin typeface="Helvetica"/>
                <a:cs typeface="Helvetica"/>
              </a:rPr>
              <a:t>•	Print the the next two pages (front &amp; back) on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en-US" sz="2400" b="1">
                <a:latin typeface="Helvetica"/>
                <a:cs typeface="Helvetica"/>
              </a:rPr>
              <a:t>	heavy paper (card stock).  Then cut apart the cards.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endParaRPr lang="en-US" sz="1200" b="1">
              <a:latin typeface="Helvetica"/>
              <a:cs typeface="Helvetica"/>
            </a:endParaRP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en-US" sz="2400" b="1">
                <a:latin typeface="Helvetica"/>
                <a:cs typeface="Helvetica"/>
              </a:rPr>
              <a:t>• Converting this file to pdf and printing in that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en-US" sz="2400" b="1">
                <a:latin typeface="Helvetica"/>
                <a:cs typeface="Helvetica"/>
              </a:rPr>
              <a:t>	format can prevent formatting errors.  This pptx file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en-US" sz="2400" b="1">
                <a:latin typeface="Helvetica"/>
                <a:cs typeface="Helvetica"/>
              </a:rPr>
              <a:t>	is provided so you can edit the cards as needed.</a:t>
            </a:r>
          </a:p>
        </p:txBody>
      </p:sp>
    </p:spTree>
    <p:extLst>
      <p:ext uri="{BB962C8B-B14F-4D97-AF65-F5344CB8AC3E}">
        <p14:creationId xmlns:p14="http://schemas.microsoft.com/office/powerpoint/2010/main" val="102990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33770" y="228599"/>
            <a:ext cx="9560480" cy="7370065"/>
            <a:chOff x="233770" y="228599"/>
            <a:chExt cx="9560480" cy="7370065"/>
          </a:xfrm>
        </p:grpSpPr>
        <p:grpSp>
          <p:nvGrpSpPr>
            <p:cNvPr id="2" name="Group 1"/>
            <p:cNvGrpSpPr/>
            <p:nvPr/>
          </p:nvGrpSpPr>
          <p:grpSpPr>
            <a:xfrm>
              <a:off x="233770" y="228599"/>
              <a:ext cx="4762410" cy="3666744"/>
              <a:chOff x="233770" y="228599"/>
              <a:chExt cx="4762410" cy="366674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41300" y="228599"/>
                <a:ext cx="4754880" cy="366674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787400" y="444500"/>
                <a:ext cx="4000508" cy="3246120"/>
              </a:xfrm>
              <a:prstGeom prst="roundRect">
                <a:avLst>
                  <a:gd name="adj" fmla="val 4825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rot="16200000">
                <a:off x="-1188719" y="1803490"/>
                <a:ext cx="3352800" cy="507821"/>
              </a:xfrm>
              <a:prstGeom prst="rect">
                <a:avLst/>
              </a:prstGeom>
              <a:noFill/>
            </p:spPr>
            <p:txBody>
              <a:bodyPr wrap="square" lIns="91429" tIns="45715" rIns="91429" bIns="45715" rtlCol="0">
                <a:spAutoFit/>
              </a:bodyPr>
              <a:lstStyle/>
              <a:p>
                <a:pPr algn="ctr"/>
                <a:r>
                  <a:rPr lang="en-US" sz="2700">
                    <a:solidFill>
                      <a:schemeClr val="bg1"/>
                    </a:solidFill>
                    <a:latin typeface="Baskerville"/>
                    <a:cs typeface="Baskerville"/>
                  </a:rPr>
                  <a:t>REFLECTION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64066" y="3680336"/>
                <a:ext cx="199716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>
                    <a:solidFill>
                      <a:schemeClr val="bg1"/>
                    </a:solidFill>
                  </a:rPr>
                  <a:t>Kata in the Classroom / katatogrow.com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92490" y="500548"/>
                <a:ext cx="3995418" cy="614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200" b="1">
                    <a:solidFill>
                      <a:srgbClr val="003399"/>
                    </a:solidFill>
                    <a:latin typeface="Baskerville"/>
                    <a:cs typeface="Baskerville"/>
                  </a:rPr>
                  <a:t>Ask these questions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2200" b="1">
                    <a:solidFill>
                      <a:srgbClr val="003399"/>
                    </a:solidFill>
                    <a:latin typeface="Baskerville"/>
                    <a:cs typeface="Baskerville"/>
                  </a:rPr>
                  <a:t>after each experiment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38200" y="1095122"/>
                <a:ext cx="3932340" cy="2527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1)	What is your Target Condition?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0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2)	Where are you now?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8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   3) What did you plan to try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        in your last step? </a:t>
                </a:r>
                <a:r>
                  <a:rPr lang="en-US" sz="1800" b="1" i="1">
                    <a:latin typeface="Baskerville"/>
                    <a:cs typeface="Baskerville"/>
                  </a:rPr>
                  <a:t>(read)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0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   4) What was the result? </a:t>
                </a:r>
                <a:r>
                  <a:rPr lang="en-US" sz="1800" b="1" i="1">
                    <a:latin typeface="Baskerville"/>
                    <a:cs typeface="Baskerville"/>
                  </a:rPr>
                  <a:t>(change)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0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   5) What did you learn?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8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6)	What is your next experiment?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 i="1">
                    <a:latin typeface="Baskerville"/>
                    <a:cs typeface="Baskerville"/>
                  </a:rPr>
                  <a:t>	(read)</a:t>
                </a:r>
                <a:endParaRPr lang="en-US" sz="1800" b="1">
                  <a:latin typeface="Baskerville"/>
                  <a:cs typeface="Baskerville"/>
                </a:endParaRPr>
              </a:p>
            </p:txBody>
          </p:sp>
          <p:sp>
            <p:nvSpPr>
              <p:cNvPr id="57" name="Rektangel 32"/>
              <p:cNvSpPr/>
              <p:nvPr/>
            </p:nvSpPr>
            <p:spPr>
              <a:xfrm>
                <a:off x="979192" y="1761351"/>
                <a:ext cx="3665828" cy="1270164"/>
              </a:xfrm>
              <a:prstGeom prst="rect">
                <a:avLst/>
              </a:prstGeom>
              <a:noFill/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>
                  <a:latin typeface="+mj-lt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5013970" y="228599"/>
              <a:ext cx="4780280" cy="3666744"/>
              <a:chOff x="5013970" y="228599"/>
              <a:chExt cx="4780280" cy="3666744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5039370" y="228599"/>
                <a:ext cx="4754880" cy="366674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5585470" y="444500"/>
                <a:ext cx="4000508" cy="3246120"/>
              </a:xfrm>
              <a:prstGeom prst="roundRect">
                <a:avLst>
                  <a:gd name="adj" fmla="val 4825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 rot="16200000">
                <a:off x="3599181" y="1795790"/>
                <a:ext cx="3352800" cy="523221"/>
              </a:xfrm>
              <a:prstGeom prst="rect">
                <a:avLst/>
              </a:prstGeom>
              <a:noFill/>
            </p:spPr>
            <p:txBody>
              <a:bodyPr wrap="square" lIns="91429" tIns="45715" rIns="91429" bIns="45715" rtlCol="0">
                <a:spAutoFit/>
              </a:bodyPr>
              <a:lstStyle/>
              <a:p>
                <a:pPr algn="ctr"/>
                <a:r>
                  <a:rPr lang="en-US" sz="2800">
                    <a:solidFill>
                      <a:schemeClr val="bg1"/>
                    </a:solidFill>
                    <a:latin typeface="Baskerville"/>
                    <a:cs typeface="Baskerville"/>
                  </a:rPr>
                  <a:t>REFLECTION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174100" y="3687234"/>
                <a:ext cx="199716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>
                    <a:solidFill>
                      <a:schemeClr val="bg1"/>
                    </a:solidFill>
                  </a:rPr>
                  <a:t>Kata in the Classroom / katatogrow.com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730992" y="2363179"/>
                <a:ext cx="1344168" cy="3385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593452" y="494190"/>
                <a:ext cx="3995418" cy="614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200" b="1">
                    <a:solidFill>
                      <a:srgbClr val="003399"/>
                    </a:solidFill>
                    <a:latin typeface="Baskerville"/>
                    <a:cs typeface="Baskerville"/>
                  </a:rPr>
                  <a:t>Ask these questions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2200" b="1">
                    <a:solidFill>
                      <a:srgbClr val="003399"/>
                    </a:solidFill>
                    <a:latin typeface="Baskerville"/>
                    <a:cs typeface="Baskerville"/>
                  </a:rPr>
                  <a:t>after each experiment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631870" y="1103790"/>
                <a:ext cx="3932340" cy="2527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1)	What is your Target Condition?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0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2)	Where are you now?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8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   3) What did you plan to try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        in your last step? </a:t>
                </a:r>
                <a:r>
                  <a:rPr lang="en-US" sz="1800" b="1" i="1">
                    <a:latin typeface="Baskerville"/>
                    <a:cs typeface="Baskerville"/>
                  </a:rPr>
                  <a:t>(read)</a:t>
                </a:r>
                <a:endParaRPr lang="en-US" sz="18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0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   4) What was the result? </a:t>
                </a:r>
                <a:r>
                  <a:rPr lang="en-US" sz="1800" b="1" i="1">
                    <a:latin typeface="Baskerville"/>
                    <a:cs typeface="Baskerville"/>
                  </a:rPr>
                  <a:t>(change)</a:t>
                </a:r>
                <a:endParaRPr lang="en-US" sz="18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0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   5) What did you learn?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8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6)	What is your next experiment?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 i="1">
                    <a:latin typeface="Baskerville"/>
                    <a:cs typeface="Baskerville"/>
                  </a:rPr>
                  <a:t>	(read)</a:t>
                </a:r>
                <a:endParaRPr lang="en-US" sz="1800" b="1">
                  <a:latin typeface="Baskerville"/>
                  <a:cs typeface="Baskerville"/>
                </a:endParaRPr>
              </a:p>
            </p:txBody>
          </p:sp>
          <p:sp>
            <p:nvSpPr>
              <p:cNvPr id="46" name="Rektangel 32"/>
              <p:cNvSpPr/>
              <p:nvPr/>
            </p:nvSpPr>
            <p:spPr>
              <a:xfrm>
                <a:off x="5772862" y="1770019"/>
                <a:ext cx="3665828" cy="1270164"/>
              </a:xfrm>
              <a:prstGeom prst="rect">
                <a:avLst/>
              </a:prstGeom>
              <a:noFill/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>
                  <a:latin typeface="+mj-lt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33770" y="3931920"/>
              <a:ext cx="4767500" cy="3666744"/>
              <a:chOff x="233770" y="3931920"/>
              <a:chExt cx="4767500" cy="366674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46390" y="3931920"/>
                <a:ext cx="4754880" cy="3666744"/>
              </a:xfrm>
              <a:prstGeom prst="rect">
                <a:avLst/>
              </a:prstGeom>
              <a:solidFill>
                <a:srgbClr val="1F497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792490" y="4147821"/>
                <a:ext cx="4000508" cy="3246120"/>
              </a:xfrm>
              <a:prstGeom prst="roundRect">
                <a:avLst>
                  <a:gd name="adj" fmla="val 4825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rot="16200000">
                <a:off x="-1188719" y="5461091"/>
                <a:ext cx="3352800" cy="507821"/>
              </a:xfrm>
              <a:prstGeom prst="rect">
                <a:avLst/>
              </a:prstGeom>
              <a:noFill/>
            </p:spPr>
            <p:txBody>
              <a:bodyPr wrap="square" lIns="91429" tIns="45715" rIns="91429" bIns="45715" rtlCol="0">
                <a:spAutoFit/>
              </a:bodyPr>
              <a:lstStyle/>
              <a:p>
                <a:pPr algn="ctr"/>
                <a:r>
                  <a:rPr lang="en-US" sz="2700">
                    <a:solidFill>
                      <a:schemeClr val="bg1"/>
                    </a:solidFill>
                    <a:latin typeface="Baskerville"/>
                    <a:cs typeface="Baskerville"/>
                  </a:rPr>
                  <a:t>REFLECTION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59803" y="7382932"/>
                <a:ext cx="199716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>
                    <a:solidFill>
                      <a:schemeClr val="bg1"/>
                    </a:solidFill>
                  </a:rPr>
                  <a:t>Kata in the Classroom / katatogrow.com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943100" y="6074562"/>
                <a:ext cx="1344168" cy="3385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84600" y="4205341"/>
                <a:ext cx="3995418" cy="614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200" b="1">
                    <a:solidFill>
                      <a:srgbClr val="003399"/>
                    </a:solidFill>
                    <a:latin typeface="Baskerville"/>
                    <a:cs typeface="Baskerville"/>
                  </a:rPr>
                  <a:t>Ask these questions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2200" b="1">
                    <a:solidFill>
                      <a:srgbClr val="003399"/>
                    </a:solidFill>
                    <a:latin typeface="Baskerville"/>
                    <a:cs typeface="Baskerville"/>
                  </a:rPr>
                  <a:t>after each experiment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838200" y="4793467"/>
                <a:ext cx="3932340" cy="2527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1)	What is your Target Condition?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0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2)	Where are you now?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8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   3) What did you plan to try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        in your last step? </a:t>
                </a:r>
                <a:r>
                  <a:rPr lang="en-US" sz="1800" b="1" i="1">
                    <a:latin typeface="Baskerville"/>
                    <a:cs typeface="Baskerville"/>
                  </a:rPr>
                  <a:t>(read)</a:t>
                </a:r>
                <a:endParaRPr lang="en-US" sz="18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0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   4) What was the result? </a:t>
                </a:r>
                <a:r>
                  <a:rPr lang="en-US" sz="1800" b="1" i="1">
                    <a:latin typeface="Baskerville"/>
                    <a:cs typeface="Baskerville"/>
                  </a:rPr>
                  <a:t>(change)</a:t>
                </a:r>
                <a:endParaRPr lang="en-US" sz="18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0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   5) What did you learn?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8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6)	What is your next experiment?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 i="1">
                    <a:latin typeface="Baskerville"/>
                    <a:cs typeface="Baskerville"/>
                  </a:rPr>
                  <a:t>	(read)</a:t>
                </a:r>
                <a:endParaRPr lang="en-US" sz="1800" b="1">
                  <a:latin typeface="Baskerville"/>
                  <a:cs typeface="Baskerville"/>
                </a:endParaRPr>
              </a:p>
            </p:txBody>
          </p:sp>
          <p:sp>
            <p:nvSpPr>
              <p:cNvPr id="50" name="Rektangel 32"/>
              <p:cNvSpPr/>
              <p:nvPr/>
            </p:nvSpPr>
            <p:spPr>
              <a:xfrm>
                <a:off x="979192" y="5459696"/>
                <a:ext cx="3665828" cy="1270164"/>
              </a:xfrm>
              <a:prstGeom prst="rect">
                <a:avLst/>
              </a:prstGeom>
              <a:noFill/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>
                  <a:latin typeface="+mj-lt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013970" y="3925389"/>
              <a:ext cx="4775190" cy="3666744"/>
              <a:chOff x="5013970" y="3925389"/>
              <a:chExt cx="4775190" cy="3666744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5034280" y="3925389"/>
                <a:ext cx="4754880" cy="3666744"/>
              </a:xfrm>
              <a:prstGeom prst="rect">
                <a:avLst/>
              </a:prstGeom>
              <a:solidFill>
                <a:srgbClr val="1F497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5580380" y="4141290"/>
                <a:ext cx="4000508" cy="3246120"/>
              </a:xfrm>
              <a:prstGeom prst="roundRect">
                <a:avLst>
                  <a:gd name="adj" fmla="val 4825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16200000">
                <a:off x="3599181" y="5453391"/>
                <a:ext cx="3352800" cy="523221"/>
              </a:xfrm>
              <a:prstGeom prst="rect">
                <a:avLst/>
              </a:prstGeom>
              <a:noFill/>
            </p:spPr>
            <p:txBody>
              <a:bodyPr wrap="square" lIns="91429" tIns="45715" rIns="91429" bIns="45715" rtlCol="0">
                <a:spAutoFit/>
              </a:bodyPr>
              <a:lstStyle/>
              <a:p>
                <a:pPr algn="ctr"/>
                <a:r>
                  <a:rPr lang="en-US" sz="2800">
                    <a:solidFill>
                      <a:schemeClr val="bg1"/>
                    </a:solidFill>
                    <a:latin typeface="Baskerville"/>
                    <a:cs typeface="Baskerville"/>
                  </a:rPr>
                  <a:t>REFLECTION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169837" y="7389830"/>
                <a:ext cx="199716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>
                    <a:solidFill>
                      <a:schemeClr val="bg1"/>
                    </a:solidFill>
                  </a:rPr>
                  <a:t>Kata in the Classroom / katatogrow.com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725910" y="6071579"/>
                <a:ext cx="1344168" cy="3385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585562" y="4198983"/>
                <a:ext cx="3995418" cy="614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200" b="1">
                    <a:solidFill>
                      <a:srgbClr val="003399"/>
                    </a:solidFill>
                    <a:latin typeface="Baskerville"/>
                    <a:cs typeface="Baskerville"/>
                  </a:rPr>
                  <a:t>Ask these questions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2200" b="1">
                    <a:solidFill>
                      <a:srgbClr val="003399"/>
                    </a:solidFill>
                    <a:latin typeface="Baskerville"/>
                    <a:cs typeface="Baskerville"/>
                  </a:rPr>
                  <a:t>after each experiment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631870" y="4802135"/>
                <a:ext cx="3932340" cy="2527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1)	What is your Target Condition?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0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2)	Where are you now?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8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   3) What did you plan to try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        in your last step? </a:t>
                </a:r>
                <a:r>
                  <a:rPr lang="en-US" sz="1800" b="1" i="1">
                    <a:latin typeface="Baskerville"/>
                    <a:cs typeface="Baskerville"/>
                  </a:rPr>
                  <a:t>(read)</a:t>
                </a:r>
                <a:endParaRPr lang="en-US" sz="18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0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   4) What was the result? </a:t>
                </a:r>
                <a:r>
                  <a:rPr lang="en-US" sz="1800" b="1" i="1">
                    <a:latin typeface="Baskerville"/>
                    <a:cs typeface="Baskerville"/>
                  </a:rPr>
                  <a:t>(change)</a:t>
                </a:r>
                <a:endParaRPr lang="en-US" sz="18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0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   5) What did you learn?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endParaRPr lang="en-US" sz="1800" b="1">
                  <a:latin typeface="Baskerville"/>
                  <a:cs typeface="Baskerville"/>
                </a:endParaRP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>
                    <a:latin typeface="Baskerville"/>
                    <a:cs typeface="Baskerville"/>
                  </a:rPr>
                  <a:t>6)	What is your next experiment?</a:t>
                </a:r>
              </a:p>
              <a:p>
                <a:pPr>
                  <a:lnSpc>
                    <a:spcPct val="75000"/>
                  </a:lnSpc>
                  <a:tabLst>
                    <a:tab pos="292100" algn="l"/>
                  </a:tabLst>
                </a:pPr>
                <a:r>
                  <a:rPr lang="en-US" sz="1800" b="1" i="1">
                    <a:latin typeface="Baskerville"/>
                    <a:cs typeface="Baskerville"/>
                  </a:rPr>
                  <a:t>	(read)</a:t>
                </a:r>
                <a:endParaRPr lang="en-US" sz="1800" b="1">
                  <a:latin typeface="Baskerville"/>
                  <a:cs typeface="Baskerville"/>
                </a:endParaRPr>
              </a:p>
            </p:txBody>
          </p:sp>
          <p:sp>
            <p:nvSpPr>
              <p:cNvPr id="54" name="Rektangel 32"/>
              <p:cNvSpPr/>
              <p:nvPr/>
            </p:nvSpPr>
            <p:spPr>
              <a:xfrm>
                <a:off x="5772862" y="5468364"/>
                <a:ext cx="3665828" cy="1270164"/>
              </a:xfrm>
              <a:prstGeom prst="rect">
                <a:avLst/>
              </a:prstGeom>
              <a:noFill/>
              <a:ln w="158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12868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41300" y="228600"/>
            <a:ext cx="9575476" cy="7340600"/>
            <a:chOff x="241300" y="228600"/>
            <a:chExt cx="9575476" cy="7340600"/>
          </a:xfrm>
        </p:grpSpPr>
        <p:grpSp>
          <p:nvGrpSpPr>
            <p:cNvPr id="5" name="Group 4"/>
            <p:cNvGrpSpPr/>
            <p:nvPr/>
          </p:nvGrpSpPr>
          <p:grpSpPr>
            <a:xfrm>
              <a:off x="241300" y="228600"/>
              <a:ext cx="4772670" cy="3657600"/>
              <a:chOff x="0" y="0"/>
              <a:chExt cx="5013970" cy="388620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0" y="0"/>
                <a:ext cx="5013970" cy="38862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ounded Rectangle 3"/>
              <p:cNvSpPr/>
              <p:nvPr/>
            </p:nvSpPr>
            <p:spPr>
              <a:xfrm>
                <a:off x="221070" y="195580"/>
                <a:ext cx="4572000" cy="3474720"/>
              </a:xfrm>
              <a:prstGeom prst="roundRect">
                <a:avLst>
                  <a:gd name="adj" fmla="val 5575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/>
            <p:cNvGrpSpPr>
              <a:grpSpLocks noChangeAspect="1"/>
            </p:cNvGrpSpPr>
            <p:nvPr/>
          </p:nvGrpSpPr>
          <p:grpSpPr>
            <a:xfrm>
              <a:off x="996494" y="2095916"/>
              <a:ext cx="1956881" cy="740664"/>
              <a:chOff x="1830908" y="3274771"/>
              <a:chExt cx="4179499" cy="1581902"/>
            </a:xfrm>
          </p:grpSpPr>
          <p:sp>
            <p:nvSpPr>
              <p:cNvPr id="24" name="Freeform 23"/>
              <p:cNvSpPr/>
              <p:nvPr/>
            </p:nvSpPr>
            <p:spPr>
              <a:xfrm rot="19440597">
                <a:off x="1830908" y="4077864"/>
                <a:ext cx="4065080" cy="778809"/>
              </a:xfrm>
              <a:custGeom>
                <a:avLst/>
                <a:gdLst>
                  <a:gd name="connsiteX0" fmla="*/ 0 w 3968750"/>
                  <a:gd name="connsiteY0" fmla="*/ 342900 h 882650"/>
                  <a:gd name="connsiteX1" fmla="*/ 469900 w 3968750"/>
                  <a:gd name="connsiteY1" fmla="*/ 596900 h 882650"/>
                  <a:gd name="connsiteX2" fmla="*/ 1054100 w 3968750"/>
                  <a:gd name="connsiteY2" fmla="*/ 298450 h 882650"/>
                  <a:gd name="connsiteX3" fmla="*/ 1651000 w 3968750"/>
                  <a:gd name="connsiteY3" fmla="*/ 819150 h 882650"/>
                  <a:gd name="connsiteX4" fmla="*/ 2260600 w 3968750"/>
                  <a:gd name="connsiteY4" fmla="*/ 387350 h 882650"/>
                  <a:gd name="connsiteX5" fmla="*/ 1873250 w 3968750"/>
                  <a:gd name="connsiteY5" fmla="*/ 0 h 882650"/>
                  <a:gd name="connsiteX6" fmla="*/ 2914650 w 3968750"/>
                  <a:gd name="connsiteY6" fmla="*/ 196850 h 882650"/>
                  <a:gd name="connsiteX7" fmla="*/ 2965450 w 3968750"/>
                  <a:gd name="connsiteY7" fmla="*/ 882650 h 882650"/>
                  <a:gd name="connsiteX8" fmla="*/ 3511550 w 3968750"/>
                  <a:gd name="connsiteY8" fmla="*/ 495300 h 882650"/>
                  <a:gd name="connsiteX9" fmla="*/ 3968750 w 3968750"/>
                  <a:gd name="connsiteY9" fmla="*/ 419100 h 882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68750" h="882650">
                    <a:moveTo>
                      <a:pt x="0" y="342900"/>
                    </a:moveTo>
                    <a:lnTo>
                      <a:pt x="469900" y="596900"/>
                    </a:lnTo>
                    <a:lnTo>
                      <a:pt x="1054100" y="298450"/>
                    </a:lnTo>
                    <a:lnTo>
                      <a:pt x="1651000" y="819150"/>
                    </a:lnTo>
                    <a:lnTo>
                      <a:pt x="2260600" y="387350"/>
                    </a:lnTo>
                    <a:lnTo>
                      <a:pt x="1873250" y="0"/>
                    </a:lnTo>
                    <a:lnTo>
                      <a:pt x="2914650" y="196850"/>
                    </a:lnTo>
                    <a:lnTo>
                      <a:pt x="2965450" y="882650"/>
                    </a:lnTo>
                    <a:lnTo>
                      <a:pt x="3511550" y="495300"/>
                    </a:lnTo>
                    <a:lnTo>
                      <a:pt x="3968750" y="419100"/>
                    </a:lnTo>
                  </a:path>
                </a:pathLst>
              </a:custGeom>
              <a:ln w="3175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lIns="82003" tIns="41000" rIns="82003" bIns="41000"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5464355" y="3274771"/>
                <a:ext cx="546052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561489" y="2779880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2589" y="2852729"/>
              <a:ext cx="886474" cy="496524"/>
            </a:xfrm>
            <a:prstGeom prst="rect">
              <a:avLst/>
            </a:prstGeom>
            <a:noFill/>
          </p:spPr>
          <p:txBody>
            <a:bodyPr wrap="square" lIns="91418" tIns="45709" rIns="91418" bIns="45709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800" b="1">
                  <a:latin typeface="Helvetica"/>
                  <a:cs typeface="Helvetica"/>
                </a:rPr>
                <a:t>Grasp the </a:t>
              </a:r>
              <a:r>
                <a:rPr lang="en-US" sz="1100" b="1">
                  <a:latin typeface="Helvetica"/>
                  <a:cs typeface="Helvetica"/>
                </a:rPr>
                <a:t>Current</a:t>
              </a:r>
            </a:p>
            <a:p>
              <a:pPr algn="ctr">
                <a:lnSpc>
                  <a:spcPct val="80000"/>
                </a:lnSpc>
              </a:pPr>
              <a:r>
                <a:rPr lang="en-US" sz="1100" b="1">
                  <a:latin typeface="Helvetica"/>
                  <a:cs typeface="Helvetica"/>
                </a:rPr>
                <a:t>Condition</a:t>
              </a:r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3515177" y="1665210"/>
              <a:ext cx="217715" cy="21945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794116" y="1698313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84938" y="1727473"/>
              <a:ext cx="932386" cy="561157"/>
            </a:xfrm>
            <a:prstGeom prst="rect">
              <a:avLst/>
            </a:prstGeom>
            <a:noFill/>
          </p:spPr>
          <p:txBody>
            <a:bodyPr wrap="square" lIns="91418" tIns="45709" rIns="91418" bIns="45709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800" b="1">
                  <a:latin typeface="Helvetica"/>
                  <a:cs typeface="Helvetica"/>
                </a:rPr>
                <a:t>Establish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b="1">
                  <a:latin typeface="Helvetica"/>
                  <a:cs typeface="Helvetica"/>
                </a:rPr>
                <a:t>Your Next</a:t>
              </a:r>
            </a:p>
            <a:p>
              <a:pPr algn="ctr">
                <a:lnSpc>
                  <a:spcPct val="70000"/>
                </a:lnSpc>
              </a:pPr>
              <a:r>
                <a:rPr lang="en-US" sz="1100" b="1">
                  <a:latin typeface="Helvetica"/>
                  <a:cs typeface="Helvetica"/>
                </a:rPr>
                <a:t>Target</a:t>
              </a:r>
            </a:p>
            <a:p>
              <a:pPr algn="ctr">
                <a:lnSpc>
                  <a:spcPct val="80000"/>
                </a:lnSpc>
              </a:pPr>
              <a:r>
                <a:rPr lang="en-US" sz="1100" b="1">
                  <a:latin typeface="Helvetica"/>
                  <a:cs typeface="Helvetica"/>
                </a:rPr>
                <a:t>Condition</a:t>
              </a:r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3975337" y="924560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53286" y="1059296"/>
              <a:ext cx="933328" cy="430352"/>
            </a:xfrm>
            <a:prstGeom prst="rect">
              <a:avLst/>
            </a:prstGeom>
            <a:noFill/>
          </p:spPr>
          <p:txBody>
            <a:bodyPr wrap="square" lIns="91418" tIns="45709" rIns="91418" bIns="45709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>
                  <a:latin typeface="Helvetica"/>
                  <a:cs typeface="Helvetica"/>
                </a:rPr>
                <a:t>Understand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b="1">
                  <a:latin typeface="Helvetica"/>
                  <a:cs typeface="Helvetica"/>
                </a:rPr>
                <a:t>the</a:t>
              </a:r>
            </a:p>
            <a:p>
              <a:pPr algn="ctr">
                <a:lnSpc>
                  <a:spcPct val="70000"/>
                </a:lnSpc>
              </a:pPr>
              <a:r>
                <a:rPr lang="en-US" sz="1100" b="1">
                  <a:latin typeface="Helvetica"/>
                  <a:cs typeface="Helvetica"/>
                </a:rPr>
                <a:t>Challenge</a:t>
              </a:r>
              <a:endParaRPr lang="en-US" sz="1200" spc="-150">
                <a:latin typeface="Helvetica"/>
                <a:cs typeface="Helvetica"/>
              </a:endParaRPr>
            </a:p>
          </p:txBody>
        </p: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3749872" y="1490430"/>
              <a:ext cx="217715" cy="21945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Picture 45" descr="Stick Figure Climbing Stairs.jpg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38" b="100000" l="0" r="100000">
                          <a14:foregroundMark x1="61465" y1="7591" x2="61465" y2="759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5886" y="2209800"/>
              <a:ext cx="343582" cy="74953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502366" y="500995"/>
              <a:ext cx="35265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300" b="1">
                  <a:latin typeface="Arial"/>
                  <a:cs typeface="Arial"/>
                </a:rPr>
                <a:t>The Improvement Kata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14894" y="812801"/>
              <a:ext cx="3514059" cy="284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500" b="1">
                  <a:latin typeface="Arial"/>
                  <a:cs typeface="Arial"/>
                </a:rPr>
                <a:t>Four steps for achieving goals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784600" y="609600"/>
              <a:ext cx="555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1.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57200" y="2463800"/>
              <a:ext cx="4360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2.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565400" y="1397000"/>
              <a:ext cx="555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3.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585027" y="2692000"/>
              <a:ext cx="2146300" cy="516927"/>
              <a:chOff x="2463800" y="2758038"/>
              <a:chExt cx="2146300" cy="516927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2794000" y="2844100"/>
                <a:ext cx="1816100" cy="430865"/>
              </a:xfrm>
              <a:prstGeom prst="rect">
                <a:avLst/>
              </a:prstGeom>
              <a:noFill/>
            </p:spPr>
            <p:txBody>
              <a:bodyPr wrap="square" lIns="91418" tIns="45709" rIns="91418" bIns="45709" rtlCol="0">
                <a:spAutoFit/>
              </a:bodyPr>
              <a:lstStyle/>
              <a:p>
                <a:r>
                  <a:rPr lang="en-US" sz="1400" b="1">
                    <a:latin typeface="Helvetica"/>
                    <a:cs typeface="Helvetica"/>
                  </a:rPr>
                  <a:t>Experiment</a:t>
                </a:r>
              </a:p>
              <a:p>
                <a:r>
                  <a:rPr lang="en-US" sz="800" b="1">
                    <a:latin typeface="Helvetica"/>
                    <a:cs typeface="Helvetica"/>
                  </a:rPr>
                  <a:t>Toward the Target Condition</a:t>
                </a: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2463800" y="2758038"/>
                <a:ext cx="55593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>
                    <a:latin typeface="Helvetica"/>
                    <a:cs typeface="Helvetica"/>
                  </a:rPr>
                  <a:t>4.</a:t>
                </a:r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>
            <a:xfrm flipH="1" flipV="1">
              <a:off x="2124906" y="2466558"/>
              <a:ext cx="610832" cy="4218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 flipV="1">
              <a:off x="2031977" y="2725925"/>
              <a:ext cx="701386" cy="1569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/>
            <p:nvPr/>
          </p:nvCxnSpPr>
          <p:spPr>
            <a:xfrm flipH="1" flipV="1">
              <a:off x="2513639" y="2452187"/>
              <a:ext cx="213686" cy="43071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434775" y="1632535"/>
              <a:ext cx="3729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/>
                <a:t>TC  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3671056" y="1459338"/>
              <a:ext cx="3729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/>
                <a:t>TC</a:t>
              </a:r>
            </a:p>
          </p:txBody>
        </p:sp>
        <p:grpSp>
          <p:nvGrpSpPr>
            <p:cNvPr id="161" name="Group 160"/>
            <p:cNvGrpSpPr/>
            <p:nvPr/>
          </p:nvGrpSpPr>
          <p:grpSpPr>
            <a:xfrm>
              <a:off x="5044106" y="233666"/>
              <a:ext cx="4772670" cy="3657600"/>
              <a:chOff x="0" y="0"/>
              <a:chExt cx="5013970" cy="3886200"/>
            </a:xfrm>
          </p:grpSpPr>
          <p:sp>
            <p:nvSpPr>
              <p:cNvPr id="187" name="Rectangle 186"/>
              <p:cNvSpPr/>
              <p:nvPr/>
            </p:nvSpPr>
            <p:spPr>
              <a:xfrm>
                <a:off x="0" y="0"/>
                <a:ext cx="5013970" cy="38862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ounded Rectangle 187"/>
              <p:cNvSpPr/>
              <p:nvPr/>
            </p:nvSpPr>
            <p:spPr>
              <a:xfrm>
                <a:off x="221070" y="195580"/>
                <a:ext cx="4572000" cy="3474720"/>
              </a:xfrm>
              <a:prstGeom prst="roundRect">
                <a:avLst>
                  <a:gd name="adj" fmla="val 5575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2" name="Group 161"/>
            <p:cNvGrpSpPr>
              <a:grpSpLocks noChangeAspect="1"/>
            </p:cNvGrpSpPr>
            <p:nvPr/>
          </p:nvGrpSpPr>
          <p:grpSpPr>
            <a:xfrm>
              <a:off x="5799300" y="2100982"/>
              <a:ext cx="1956881" cy="740664"/>
              <a:chOff x="1830908" y="3274771"/>
              <a:chExt cx="4179499" cy="1581902"/>
            </a:xfrm>
          </p:grpSpPr>
          <p:sp>
            <p:nvSpPr>
              <p:cNvPr id="185" name="Freeform 184"/>
              <p:cNvSpPr/>
              <p:nvPr/>
            </p:nvSpPr>
            <p:spPr>
              <a:xfrm rot="19440597">
                <a:off x="1830908" y="4077864"/>
                <a:ext cx="4065080" cy="778809"/>
              </a:xfrm>
              <a:custGeom>
                <a:avLst/>
                <a:gdLst>
                  <a:gd name="connsiteX0" fmla="*/ 0 w 3968750"/>
                  <a:gd name="connsiteY0" fmla="*/ 342900 h 882650"/>
                  <a:gd name="connsiteX1" fmla="*/ 469900 w 3968750"/>
                  <a:gd name="connsiteY1" fmla="*/ 596900 h 882650"/>
                  <a:gd name="connsiteX2" fmla="*/ 1054100 w 3968750"/>
                  <a:gd name="connsiteY2" fmla="*/ 298450 h 882650"/>
                  <a:gd name="connsiteX3" fmla="*/ 1651000 w 3968750"/>
                  <a:gd name="connsiteY3" fmla="*/ 819150 h 882650"/>
                  <a:gd name="connsiteX4" fmla="*/ 2260600 w 3968750"/>
                  <a:gd name="connsiteY4" fmla="*/ 387350 h 882650"/>
                  <a:gd name="connsiteX5" fmla="*/ 1873250 w 3968750"/>
                  <a:gd name="connsiteY5" fmla="*/ 0 h 882650"/>
                  <a:gd name="connsiteX6" fmla="*/ 2914650 w 3968750"/>
                  <a:gd name="connsiteY6" fmla="*/ 196850 h 882650"/>
                  <a:gd name="connsiteX7" fmla="*/ 2965450 w 3968750"/>
                  <a:gd name="connsiteY7" fmla="*/ 882650 h 882650"/>
                  <a:gd name="connsiteX8" fmla="*/ 3511550 w 3968750"/>
                  <a:gd name="connsiteY8" fmla="*/ 495300 h 882650"/>
                  <a:gd name="connsiteX9" fmla="*/ 3968750 w 3968750"/>
                  <a:gd name="connsiteY9" fmla="*/ 419100 h 882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68750" h="882650">
                    <a:moveTo>
                      <a:pt x="0" y="342900"/>
                    </a:moveTo>
                    <a:lnTo>
                      <a:pt x="469900" y="596900"/>
                    </a:lnTo>
                    <a:lnTo>
                      <a:pt x="1054100" y="298450"/>
                    </a:lnTo>
                    <a:lnTo>
                      <a:pt x="1651000" y="819150"/>
                    </a:lnTo>
                    <a:lnTo>
                      <a:pt x="2260600" y="387350"/>
                    </a:lnTo>
                    <a:lnTo>
                      <a:pt x="1873250" y="0"/>
                    </a:lnTo>
                    <a:lnTo>
                      <a:pt x="2914650" y="196850"/>
                    </a:lnTo>
                    <a:lnTo>
                      <a:pt x="2965450" y="882650"/>
                    </a:lnTo>
                    <a:lnTo>
                      <a:pt x="3511550" y="495300"/>
                    </a:lnTo>
                    <a:lnTo>
                      <a:pt x="3968750" y="419100"/>
                    </a:lnTo>
                  </a:path>
                </a:pathLst>
              </a:custGeom>
              <a:ln w="3175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lIns="82003" tIns="41000" rIns="82003" bIns="41000"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6" name="Straight Connector 185"/>
              <p:cNvCxnSpPr/>
              <p:nvPr/>
            </p:nvCxnSpPr>
            <p:spPr>
              <a:xfrm>
                <a:off x="5464355" y="3274771"/>
                <a:ext cx="546052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3" name="Oval 162"/>
            <p:cNvSpPr>
              <a:spLocks noChangeAspect="1"/>
            </p:cNvSpPr>
            <p:nvPr/>
          </p:nvSpPr>
          <p:spPr>
            <a:xfrm>
              <a:off x="5364295" y="2784946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275395" y="2857795"/>
              <a:ext cx="886474" cy="496524"/>
            </a:xfrm>
            <a:prstGeom prst="rect">
              <a:avLst/>
            </a:prstGeom>
            <a:noFill/>
          </p:spPr>
          <p:txBody>
            <a:bodyPr wrap="square" lIns="91418" tIns="45709" rIns="91418" bIns="45709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800" b="1">
                  <a:latin typeface="Helvetica"/>
                  <a:cs typeface="Helvetica"/>
                </a:rPr>
                <a:t>Grasp the </a:t>
              </a:r>
              <a:r>
                <a:rPr lang="en-US" sz="1100" b="1">
                  <a:latin typeface="Helvetica"/>
                  <a:cs typeface="Helvetica"/>
                </a:rPr>
                <a:t>Current</a:t>
              </a:r>
            </a:p>
            <a:p>
              <a:pPr algn="ctr">
                <a:lnSpc>
                  <a:spcPct val="80000"/>
                </a:lnSpc>
              </a:pPr>
              <a:r>
                <a:rPr lang="en-US" sz="1100" b="1">
                  <a:latin typeface="Helvetica"/>
                  <a:cs typeface="Helvetica"/>
                </a:rPr>
                <a:t>Condition</a:t>
              </a:r>
            </a:p>
          </p:txBody>
        </p:sp>
        <p:sp>
          <p:nvSpPr>
            <p:cNvPr id="165" name="Oval 164"/>
            <p:cNvSpPr>
              <a:spLocks noChangeAspect="1"/>
            </p:cNvSpPr>
            <p:nvPr/>
          </p:nvSpPr>
          <p:spPr>
            <a:xfrm>
              <a:off x="8317983" y="1670276"/>
              <a:ext cx="217715" cy="21945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>
              <a:spLocks noChangeAspect="1"/>
            </p:cNvSpPr>
            <p:nvPr/>
          </p:nvSpPr>
          <p:spPr>
            <a:xfrm>
              <a:off x="7596922" y="1703379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7487744" y="1732539"/>
              <a:ext cx="932386" cy="561157"/>
            </a:xfrm>
            <a:prstGeom prst="rect">
              <a:avLst/>
            </a:prstGeom>
            <a:noFill/>
          </p:spPr>
          <p:txBody>
            <a:bodyPr wrap="square" lIns="91418" tIns="45709" rIns="91418" bIns="45709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800" b="1">
                  <a:latin typeface="Helvetica"/>
                  <a:cs typeface="Helvetica"/>
                </a:rPr>
                <a:t>Establish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b="1">
                  <a:latin typeface="Helvetica"/>
                  <a:cs typeface="Helvetica"/>
                </a:rPr>
                <a:t>Your Next</a:t>
              </a:r>
            </a:p>
            <a:p>
              <a:pPr algn="ctr">
                <a:lnSpc>
                  <a:spcPct val="70000"/>
                </a:lnSpc>
              </a:pPr>
              <a:r>
                <a:rPr lang="en-US" sz="1100" b="1">
                  <a:latin typeface="Helvetica"/>
                  <a:cs typeface="Helvetica"/>
                </a:rPr>
                <a:t>Target</a:t>
              </a:r>
            </a:p>
            <a:p>
              <a:pPr algn="ctr">
                <a:lnSpc>
                  <a:spcPct val="80000"/>
                </a:lnSpc>
              </a:pPr>
              <a:r>
                <a:rPr lang="en-US" sz="1100" b="1">
                  <a:latin typeface="Helvetica"/>
                  <a:cs typeface="Helvetica"/>
                </a:rPr>
                <a:t>Condition</a:t>
              </a:r>
            </a:p>
          </p:txBody>
        </p:sp>
        <p:sp>
          <p:nvSpPr>
            <p:cNvPr id="168" name="Oval 167"/>
            <p:cNvSpPr>
              <a:spLocks noChangeAspect="1"/>
            </p:cNvSpPr>
            <p:nvPr/>
          </p:nvSpPr>
          <p:spPr>
            <a:xfrm>
              <a:off x="8778143" y="929626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8656092" y="1064362"/>
              <a:ext cx="933328" cy="430352"/>
            </a:xfrm>
            <a:prstGeom prst="rect">
              <a:avLst/>
            </a:prstGeom>
            <a:noFill/>
          </p:spPr>
          <p:txBody>
            <a:bodyPr wrap="square" lIns="91418" tIns="45709" rIns="91418" bIns="45709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>
                  <a:latin typeface="Helvetica"/>
                  <a:cs typeface="Helvetica"/>
                </a:rPr>
                <a:t>Understand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b="1">
                  <a:latin typeface="Helvetica"/>
                  <a:cs typeface="Helvetica"/>
                </a:rPr>
                <a:t>the</a:t>
              </a:r>
            </a:p>
            <a:p>
              <a:pPr algn="ctr">
                <a:lnSpc>
                  <a:spcPct val="70000"/>
                </a:lnSpc>
              </a:pPr>
              <a:r>
                <a:rPr lang="en-US" sz="1100" b="1">
                  <a:latin typeface="Helvetica"/>
                  <a:cs typeface="Helvetica"/>
                </a:rPr>
                <a:t>Challenge</a:t>
              </a:r>
              <a:endParaRPr lang="en-US" sz="1200" spc="-150">
                <a:latin typeface="Helvetica"/>
                <a:cs typeface="Helvetica"/>
              </a:endParaRPr>
            </a:p>
          </p:txBody>
        </p:sp>
        <p:sp>
          <p:nvSpPr>
            <p:cNvPr id="170" name="Oval 169"/>
            <p:cNvSpPr>
              <a:spLocks noChangeAspect="1"/>
            </p:cNvSpPr>
            <p:nvPr/>
          </p:nvSpPr>
          <p:spPr>
            <a:xfrm>
              <a:off x="8552678" y="1495496"/>
              <a:ext cx="217715" cy="21945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1" name="Picture 170" descr="Stick Figure Climbing Stairs.jpg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38" b="100000" l="0" r="100000">
                          <a14:foregroundMark x1="61465" y1="7591" x2="61465" y2="759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8692" y="2214866"/>
              <a:ext cx="343582" cy="74953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2" name="TextBox 171"/>
            <p:cNvSpPr txBox="1"/>
            <p:nvPr/>
          </p:nvSpPr>
          <p:spPr>
            <a:xfrm>
              <a:off x="5305172" y="506061"/>
              <a:ext cx="35265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300" b="1">
                  <a:latin typeface="Arial"/>
                  <a:cs typeface="Arial"/>
                </a:rPr>
                <a:t>The Improvement Kata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317700" y="817867"/>
              <a:ext cx="3514059" cy="284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500" b="1">
                  <a:latin typeface="Arial"/>
                  <a:cs typeface="Arial"/>
                </a:rPr>
                <a:t>Four steps for achieving goals</a:t>
              </a: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8587406" y="614666"/>
              <a:ext cx="555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1.</a:t>
              </a: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260006" y="2468866"/>
              <a:ext cx="4360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2.</a:t>
              </a: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368206" y="1402066"/>
              <a:ext cx="555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3.</a:t>
              </a:r>
            </a:p>
          </p:txBody>
        </p:sp>
        <p:grpSp>
          <p:nvGrpSpPr>
            <p:cNvPr id="177" name="Group 176"/>
            <p:cNvGrpSpPr/>
            <p:nvPr/>
          </p:nvGrpSpPr>
          <p:grpSpPr>
            <a:xfrm>
              <a:off x="7387833" y="2697066"/>
              <a:ext cx="2146300" cy="516927"/>
              <a:chOff x="2463800" y="2758038"/>
              <a:chExt cx="2146300" cy="516927"/>
            </a:xfrm>
          </p:grpSpPr>
          <p:sp>
            <p:nvSpPr>
              <p:cNvPr id="183" name="TextBox 182"/>
              <p:cNvSpPr txBox="1"/>
              <p:nvPr/>
            </p:nvSpPr>
            <p:spPr>
              <a:xfrm>
                <a:off x="2794000" y="2844100"/>
                <a:ext cx="1816100" cy="430865"/>
              </a:xfrm>
              <a:prstGeom prst="rect">
                <a:avLst/>
              </a:prstGeom>
              <a:noFill/>
            </p:spPr>
            <p:txBody>
              <a:bodyPr wrap="square" lIns="91418" tIns="45709" rIns="91418" bIns="45709" rtlCol="0">
                <a:spAutoFit/>
              </a:bodyPr>
              <a:lstStyle/>
              <a:p>
                <a:r>
                  <a:rPr lang="en-US" sz="1400" b="1">
                    <a:latin typeface="Helvetica"/>
                    <a:cs typeface="Helvetica"/>
                  </a:rPr>
                  <a:t>Experiment</a:t>
                </a:r>
              </a:p>
              <a:p>
                <a:r>
                  <a:rPr lang="en-US" sz="800" b="1">
                    <a:latin typeface="Helvetica"/>
                    <a:cs typeface="Helvetica"/>
                  </a:rPr>
                  <a:t>Toward the Target Condition</a:t>
                </a:r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2463800" y="2758038"/>
                <a:ext cx="55593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>
                    <a:latin typeface="Helvetica"/>
                    <a:cs typeface="Helvetica"/>
                  </a:rPr>
                  <a:t>4.</a:t>
                </a:r>
              </a:p>
            </p:txBody>
          </p:sp>
        </p:grpSp>
        <p:cxnSp>
          <p:nvCxnSpPr>
            <p:cNvPr id="178" name="Straight Arrow Connector 177"/>
            <p:cNvCxnSpPr/>
            <p:nvPr/>
          </p:nvCxnSpPr>
          <p:spPr>
            <a:xfrm flipH="1" flipV="1">
              <a:off x="6927712" y="2471624"/>
              <a:ext cx="610832" cy="4218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>
            <a:xfrm flipH="1" flipV="1">
              <a:off x="6834783" y="2730991"/>
              <a:ext cx="701386" cy="1569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flipH="1" flipV="1">
              <a:off x="7316445" y="2457253"/>
              <a:ext cx="213686" cy="43071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TextBox 180"/>
            <p:cNvSpPr txBox="1"/>
            <p:nvPr/>
          </p:nvSpPr>
          <p:spPr>
            <a:xfrm>
              <a:off x="8237581" y="1637601"/>
              <a:ext cx="3729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/>
                <a:t>TC  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8473862" y="1464404"/>
              <a:ext cx="3729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/>
                <a:t>TC</a:t>
              </a:r>
            </a:p>
          </p:txBody>
        </p:sp>
        <p:grpSp>
          <p:nvGrpSpPr>
            <p:cNvPr id="190" name="Group 189"/>
            <p:cNvGrpSpPr/>
            <p:nvPr/>
          </p:nvGrpSpPr>
          <p:grpSpPr>
            <a:xfrm>
              <a:off x="241300" y="3906534"/>
              <a:ext cx="4772670" cy="3657600"/>
              <a:chOff x="0" y="0"/>
              <a:chExt cx="5013970" cy="3886200"/>
            </a:xfrm>
          </p:grpSpPr>
          <p:sp>
            <p:nvSpPr>
              <p:cNvPr id="216" name="Rectangle 215"/>
              <p:cNvSpPr/>
              <p:nvPr/>
            </p:nvSpPr>
            <p:spPr>
              <a:xfrm>
                <a:off x="0" y="0"/>
                <a:ext cx="5013970" cy="38862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ounded Rectangle 216"/>
              <p:cNvSpPr/>
              <p:nvPr/>
            </p:nvSpPr>
            <p:spPr>
              <a:xfrm>
                <a:off x="221070" y="195580"/>
                <a:ext cx="4572000" cy="3474720"/>
              </a:xfrm>
              <a:prstGeom prst="roundRect">
                <a:avLst>
                  <a:gd name="adj" fmla="val 5575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1" name="Group 190"/>
            <p:cNvGrpSpPr>
              <a:grpSpLocks noChangeAspect="1"/>
            </p:cNvGrpSpPr>
            <p:nvPr/>
          </p:nvGrpSpPr>
          <p:grpSpPr>
            <a:xfrm>
              <a:off x="996494" y="5773850"/>
              <a:ext cx="1956881" cy="740664"/>
              <a:chOff x="1830908" y="3274771"/>
              <a:chExt cx="4179499" cy="1581902"/>
            </a:xfrm>
          </p:grpSpPr>
          <p:sp>
            <p:nvSpPr>
              <p:cNvPr id="214" name="Freeform 213"/>
              <p:cNvSpPr/>
              <p:nvPr/>
            </p:nvSpPr>
            <p:spPr>
              <a:xfrm rot="19440597">
                <a:off x="1830908" y="4077864"/>
                <a:ext cx="4065080" cy="778809"/>
              </a:xfrm>
              <a:custGeom>
                <a:avLst/>
                <a:gdLst>
                  <a:gd name="connsiteX0" fmla="*/ 0 w 3968750"/>
                  <a:gd name="connsiteY0" fmla="*/ 342900 h 882650"/>
                  <a:gd name="connsiteX1" fmla="*/ 469900 w 3968750"/>
                  <a:gd name="connsiteY1" fmla="*/ 596900 h 882650"/>
                  <a:gd name="connsiteX2" fmla="*/ 1054100 w 3968750"/>
                  <a:gd name="connsiteY2" fmla="*/ 298450 h 882650"/>
                  <a:gd name="connsiteX3" fmla="*/ 1651000 w 3968750"/>
                  <a:gd name="connsiteY3" fmla="*/ 819150 h 882650"/>
                  <a:gd name="connsiteX4" fmla="*/ 2260600 w 3968750"/>
                  <a:gd name="connsiteY4" fmla="*/ 387350 h 882650"/>
                  <a:gd name="connsiteX5" fmla="*/ 1873250 w 3968750"/>
                  <a:gd name="connsiteY5" fmla="*/ 0 h 882650"/>
                  <a:gd name="connsiteX6" fmla="*/ 2914650 w 3968750"/>
                  <a:gd name="connsiteY6" fmla="*/ 196850 h 882650"/>
                  <a:gd name="connsiteX7" fmla="*/ 2965450 w 3968750"/>
                  <a:gd name="connsiteY7" fmla="*/ 882650 h 882650"/>
                  <a:gd name="connsiteX8" fmla="*/ 3511550 w 3968750"/>
                  <a:gd name="connsiteY8" fmla="*/ 495300 h 882650"/>
                  <a:gd name="connsiteX9" fmla="*/ 3968750 w 3968750"/>
                  <a:gd name="connsiteY9" fmla="*/ 419100 h 882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68750" h="882650">
                    <a:moveTo>
                      <a:pt x="0" y="342900"/>
                    </a:moveTo>
                    <a:lnTo>
                      <a:pt x="469900" y="596900"/>
                    </a:lnTo>
                    <a:lnTo>
                      <a:pt x="1054100" y="298450"/>
                    </a:lnTo>
                    <a:lnTo>
                      <a:pt x="1651000" y="819150"/>
                    </a:lnTo>
                    <a:lnTo>
                      <a:pt x="2260600" y="387350"/>
                    </a:lnTo>
                    <a:lnTo>
                      <a:pt x="1873250" y="0"/>
                    </a:lnTo>
                    <a:lnTo>
                      <a:pt x="2914650" y="196850"/>
                    </a:lnTo>
                    <a:lnTo>
                      <a:pt x="2965450" y="882650"/>
                    </a:lnTo>
                    <a:lnTo>
                      <a:pt x="3511550" y="495300"/>
                    </a:lnTo>
                    <a:lnTo>
                      <a:pt x="3968750" y="419100"/>
                    </a:lnTo>
                  </a:path>
                </a:pathLst>
              </a:custGeom>
              <a:ln w="3175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lIns="82003" tIns="41000" rIns="82003" bIns="41000"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5" name="Straight Connector 214"/>
              <p:cNvCxnSpPr/>
              <p:nvPr/>
            </p:nvCxnSpPr>
            <p:spPr>
              <a:xfrm>
                <a:off x="5464355" y="3274771"/>
                <a:ext cx="546052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2" name="Oval 191"/>
            <p:cNvSpPr>
              <a:spLocks noChangeAspect="1"/>
            </p:cNvSpPr>
            <p:nvPr/>
          </p:nvSpPr>
          <p:spPr>
            <a:xfrm>
              <a:off x="561489" y="6457814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72589" y="6530663"/>
              <a:ext cx="886474" cy="496524"/>
            </a:xfrm>
            <a:prstGeom prst="rect">
              <a:avLst/>
            </a:prstGeom>
            <a:noFill/>
          </p:spPr>
          <p:txBody>
            <a:bodyPr wrap="square" lIns="91418" tIns="45709" rIns="91418" bIns="45709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800" b="1">
                  <a:latin typeface="Helvetica"/>
                  <a:cs typeface="Helvetica"/>
                </a:rPr>
                <a:t>Grasp the </a:t>
              </a:r>
              <a:r>
                <a:rPr lang="en-US" sz="1100" b="1">
                  <a:latin typeface="Helvetica"/>
                  <a:cs typeface="Helvetica"/>
                </a:rPr>
                <a:t>Current</a:t>
              </a:r>
            </a:p>
            <a:p>
              <a:pPr algn="ctr">
                <a:lnSpc>
                  <a:spcPct val="80000"/>
                </a:lnSpc>
              </a:pPr>
              <a:r>
                <a:rPr lang="en-US" sz="1100" b="1">
                  <a:latin typeface="Helvetica"/>
                  <a:cs typeface="Helvetica"/>
                </a:rPr>
                <a:t>Condition</a:t>
              </a:r>
            </a:p>
          </p:txBody>
        </p:sp>
        <p:sp>
          <p:nvSpPr>
            <p:cNvPr id="194" name="Oval 193"/>
            <p:cNvSpPr>
              <a:spLocks noChangeAspect="1"/>
            </p:cNvSpPr>
            <p:nvPr/>
          </p:nvSpPr>
          <p:spPr>
            <a:xfrm>
              <a:off x="3515177" y="5343144"/>
              <a:ext cx="217715" cy="21945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2794116" y="5376247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684938" y="5405407"/>
              <a:ext cx="932386" cy="561157"/>
            </a:xfrm>
            <a:prstGeom prst="rect">
              <a:avLst/>
            </a:prstGeom>
            <a:noFill/>
          </p:spPr>
          <p:txBody>
            <a:bodyPr wrap="square" lIns="91418" tIns="45709" rIns="91418" bIns="45709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800" b="1">
                  <a:latin typeface="Helvetica"/>
                  <a:cs typeface="Helvetica"/>
                </a:rPr>
                <a:t>Establish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b="1">
                  <a:latin typeface="Helvetica"/>
                  <a:cs typeface="Helvetica"/>
                </a:rPr>
                <a:t>Your Next</a:t>
              </a:r>
            </a:p>
            <a:p>
              <a:pPr algn="ctr">
                <a:lnSpc>
                  <a:spcPct val="70000"/>
                </a:lnSpc>
              </a:pPr>
              <a:r>
                <a:rPr lang="en-US" sz="1100" b="1">
                  <a:latin typeface="Helvetica"/>
                  <a:cs typeface="Helvetica"/>
                </a:rPr>
                <a:t>Target</a:t>
              </a:r>
            </a:p>
            <a:p>
              <a:pPr algn="ctr">
                <a:lnSpc>
                  <a:spcPct val="80000"/>
                </a:lnSpc>
              </a:pPr>
              <a:r>
                <a:rPr lang="en-US" sz="1100" b="1">
                  <a:latin typeface="Helvetica"/>
                  <a:cs typeface="Helvetica"/>
                </a:rPr>
                <a:t>Condition</a:t>
              </a: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3975337" y="4602494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3853286" y="4737230"/>
              <a:ext cx="933328" cy="430352"/>
            </a:xfrm>
            <a:prstGeom prst="rect">
              <a:avLst/>
            </a:prstGeom>
            <a:noFill/>
          </p:spPr>
          <p:txBody>
            <a:bodyPr wrap="square" lIns="91418" tIns="45709" rIns="91418" bIns="45709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>
                  <a:latin typeface="Helvetica"/>
                  <a:cs typeface="Helvetica"/>
                </a:rPr>
                <a:t>Understand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b="1">
                  <a:latin typeface="Helvetica"/>
                  <a:cs typeface="Helvetica"/>
                </a:rPr>
                <a:t>the</a:t>
              </a:r>
            </a:p>
            <a:p>
              <a:pPr algn="ctr">
                <a:lnSpc>
                  <a:spcPct val="70000"/>
                </a:lnSpc>
              </a:pPr>
              <a:r>
                <a:rPr lang="en-US" sz="1100" b="1">
                  <a:latin typeface="Helvetica"/>
                  <a:cs typeface="Helvetica"/>
                </a:rPr>
                <a:t>Challenge</a:t>
              </a:r>
              <a:endParaRPr lang="en-US" sz="1200" spc="-150">
                <a:latin typeface="Helvetica"/>
                <a:cs typeface="Helvetica"/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749872" y="5168364"/>
              <a:ext cx="217715" cy="21945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0" name="Picture 199" descr="Stick Figure Climbing Stairs.jpg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38" b="100000" l="0" r="100000">
                          <a14:foregroundMark x1="61465" y1="7591" x2="61465" y2="759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5886" y="5887734"/>
              <a:ext cx="343582" cy="74953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TextBox 200"/>
            <p:cNvSpPr txBox="1"/>
            <p:nvPr/>
          </p:nvSpPr>
          <p:spPr>
            <a:xfrm>
              <a:off x="502366" y="4178929"/>
              <a:ext cx="35265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300" b="1">
                  <a:latin typeface="Arial"/>
                  <a:cs typeface="Arial"/>
                </a:rPr>
                <a:t>The Improvement Kata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514894" y="4490735"/>
              <a:ext cx="3514059" cy="284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500" b="1">
                  <a:latin typeface="Arial"/>
                  <a:cs typeface="Arial"/>
                </a:rPr>
                <a:t>Four steps for achieving goals</a:t>
              </a: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3784600" y="4287534"/>
              <a:ext cx="555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1.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457200" y="6141734"/>
              <a:ext cx="4360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2.</a:t>
              </a: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2565400" y="5074934"/>
              <a:ext cx="555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3.</a:t>
              </a:r>
            </a:p>
          </p:txBody>
        </p:sp>
        <p:grpSp>
          <p:nvGrpSpPr>
            <p:cNvPr id="206" name="Group 205"/>
            <p:cNvGrpSpPr/>
            <p:nvPr/>
          </p:nvGrpSpPr>
          <p:grpSpPr>
            <a:xfrm>
              <a:off x="2585027" y="6369934"/>
              <a:ext cx="2146300" cy="516927"/>
              <a:chOff x="2463800" y="2758038"/>
              <a:chExt cx="2146300" cy="516927"/>
            </a:xfrm>
          </p:grpSpPr>
          <p:sp>
            <p:nvSpPr>
              <p:cNvPr id="212" name="TextBox 211"/>
              <p:cNvSpPr txBox="1"/>
              <p:nvPr/>
            </p:nvSpPr>
            <p:spPr>
              <a:xfrm>
                <a:off x="2794000" y="2844100"/>
                <a:ext cx="1816100" cy="430865"/>
              </a:xfrm>
              <a:prstGeom prst="rect">
                <a:avLst/>
              </a:prstGeom>
              <a:noFill/>
            </p:spPr>
            <p:txBody>
              <a:bodyPr wrap="square" lIns="91418" tIns="45709" rIns="91418" bIns="45709" rtlCol="0">
                <a:spAutoFit/>
              </a:bodyPr>
              <a:lstStyle/>
              <a:p>
                <a:r>
                  <a:rPr lang="en-US" sz="1400" b="1">
                    <a:latin typeface="Helvetica"/>
                    <a:cs typeface="Helvetica"/>
                  </a:rPr>
                  <a:t>Experiment</a:t>
                </a:r>
              </a:p>
              <a:p>
                <a:r>
                  <a:rPr lang="en-US" sz="800" b="1">
                    <a:latin typeface="Helvetica"/>
                    <a:cs typeface="Helvetica"/>
                  </a:rPr>
                  <a:t>Toward the Target Condition</a:t>
                </a:r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2463800" y="2758038"/>
                <a:ext cx="55593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>
                    <a:latin typeface="Helvetica"/>
                    <a:cs typeface="Helvetica"/>
                  </a:rPr>
                  <a:t>4.</a:t>
                </a:r>
              </a:p>
            </p:txBody>
          </p:sp>
        </p:grpSp>
        <p:cxnSp>
          <p:nvCxnSpPr>
            <p:cNvPr id="207" name="Straight Arrow Connector 206"/>
            <p:cNvCxnSpPr/>
            <p:nvPr/>
          </p:nvCxnSpPr>
          <p:spPr>
            <a:xfrm flipH="1" flipV="1">
              <a:off x="2124906" y="6144492"/>
              <a:ext cx="610832" cy="4218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/>
            <p:nvPr/>
          </p:nvCxnSpPr>
          <p:spPr>
            <a:xfrm flipH="1" flipV="1">
              <a:off x="2031977" y="6403859"/>
              <a:ext cx="701386" cy="1569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Arrow Connector 208"/>
            <p:cNvCxnSpPr/>
            <p:nvPr/>
          </p:nvCxnSpPr>
          <p:spPr>
            <a:xfrm flipH="1" flipV="1">
              <a:off x="2513639" y="6130121"/>
              <a:ext cx="213686" cy="43071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TextBox 209"/>
            <p:cNvSpPr txBox="1"/>
            <p:nvPr/>
          </p:nvSpPr>
          <p:spPr>
            <a:xfrm>
              <a:off x="3434775" y="5310469"/>
              <a:ext cx="3729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/>
                <a:t>TC  </a:t>
              </a: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3671056" y="5137272"/>
              <a:ext cx="3729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/>
                <a:t>TC</a:t>
              </a:r>
            </a:p>
          </p:txBody>
        </p:sp>
        <p:grpSp>
          <p:nvGrpSpPr>
            <p:cNvPr id="219" name="Group 218"/>
            <p:cNvGrpSpPr/>
            <p:nvPr/>
          </p:nvGrpSpPr>
          <p:grpSpPr>
            <a:xfrm>
              <a:off x="5044106" y="3911600"/>
              <a:ext cx="4772670" cy="3657600"/>
              <a:chOff x="0" y="0"/>
              <a:chExt cx="5013970" cy="3886200"/>
            </a:xfrm>
          </p:grpSpPr>
          <p:sp>
            <p:nvSpPr>
              <p:cNvPr id="245" name="Rectangle 244"/>
              <p:cNvSpPr/>
              <p:nvPr/>
            </p:nvSpPr>
            <p:spPr>
              <a:xfrm>
                <a:off x="0" y="0"/>
                <a:ext cx="5013970" cy="38862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Rounded Rectangle 245"/>
              <p:cNvSpPr/>
              <p:nvPr/>
            </p:nvSpPr>
            <p:spPr>
              <a:xfrm>
                <a:off x="221070" y="195580"/>
                <a:ext cx="4572000" cy="3474720"/>
              </a:xfrm>
              <a:prstGeom prst="roundRect">
                <a:avLst>
                  <a:gd name="adj" fmla="val 5575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0" name="Group 219"/>
            <p:cNvGrpSpPr>
              <a:grpSpLocks noChangeAspect="1"/>
            </p:cNvGrpSpPr>
            <p:nvPr/>
          </p:nvGrpSpPr>
          <p:grpSpPr>
            <a:xfrm>
              <a:off x="5799300" y="5778916"/>
              <a:ext cx="1956881" cy="740664"/>
              <a:chOff x="1830908" y="3274771"/>
              <a:chExt cx="4179499" cy="1581902"/>
            </a:xfrm>
          </p:grpSpPr>
          <p:sp>
            <p:nvSpPr>
              <p:cNvPr id="243" name="Freeform 242"/>
              <p:cNvSpPr/>
              <p:nvPr/>
            </p:nvSpPr>
            <p:spPr>
              <a:xfrm rot="19440597">
                <a:off x="1830908" y="4077864"/>
                <a:ext cx="4065080" cy="778809"/>
              </a:xfrm>
              <a:custGeom>
                <a:avLst/>
                <a:gdLst>
                  <a:gd name="connsiteX0" fmla="*/ 0 w 3968750"/>
                  <a:gd name="connsiteY0" fmla="*/ 342900 h 882650"/>
                  <a:gd name="connsiteX1" fmla="*/ 469900 w 3968750"/>
                  <a:gd name="connsiteY1" fmla="*/ 596900 h 882650"/>
                  <a:gd name="connsiteX2" fmla="*/ 1054100 w 3968750"/>
                  <a:gd name="connsiteY2" fmla="*/ 298450 h 882650"/>
                  <a:gd name="connsiteX3" fmla="*/ 1651000 w 3968750"/>
                  <a:gd name="connsiteY3" fmla="*/ 819150 h 882650"/>
                  <a:gd name="connsiteX4" fmla="*/ 2260600 w 3968750"/>
                  <a:gd name="connsiteY4" fmla="*/ 387350 h 882650"/>
                  <a:gd name="connsiteX5" fmla="*/ 1873250 w 3968750"/>
                  <a:gd name="connsiteY5" fmla="*/ 0 h 882650"/>
                  <a:gd name="connsiteX6" fmla="*/ 2914650 w 3968750"/>
                  <a:gd name="connsiteY6" fmla="*/ 196850 h 882650"/>
                  <a:gd name="connsiteX7" fmla="*/ 2965450 w 3968750"/>
                  <a:gd name="connsiteY7" fmla="*/ 882650 h 882650"/>
                  <a:gd name="connsiteX8" fmla="*/ 3511550 w 3968750"/>
                  <a:gd name="connsiteY8" fmla="*/ 495300 h 882650"/>
                  <a:gd name="connsiteX9" fmla="*/ 3968750 w 3968750"/>
                  <a:gd name="connsiteY9" fmla="*/ 419100 h 882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68750" h="882650">
                    <a:moveTo>
                      <a:pt x="0" y="342900"/>
                    </a:moveTo>
                    <a:lnTo>
                      <a:pt x="469900" y="596900"/>
                    </a:lnTo>
                    <a:lnTo>
                      <a:pt x="1054100" y="298450"/>
                    </a:lnTo>
                    <a:lnTo>
                      <a:pt x="1651000" y="819150"/>
                    </a:lnTo>
                    <a:lnTo>
                      <a:pt x="2260600" y="387350"/>
                    </a:lnTo>
                    <a:lnTo>
                      <a:pt x="1873250" y="0"/>
                    </a:lnTo>
                    <a:lnTo>
                      <a:pt x="2914650" y="196850"/>
                    </a:lnTo>
                    <a:lnTo>
                      <a:pt x="2965450" y="882650"/>
                    </a:lnTo>
                    <a:lnTo>
                      <a:pt x="3511550" y="495300"/>
                    </a:lnTo>
                    <a:lnTo>
                      <a:pt x="3968750" y="419100"/>
                    </a:lnTo>
                  </a:path>
                </a:pathLst>
              </a:custGeom>
              <a:ln w="3175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lIns="82003" tIns="41000" rIns="82003" bIns="41000"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4" name="Straight Connector 243"/>
              <p:cNvCxnSpPr/>
              <p:nvPr/>
            </p:nvCxnSpPr>
            <p:spPr>
              <a:xfrm>
                <a:off x="5464355" y="3274771"/>
                <a:ext cx="546052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1" name="Oval 220"/>
            <p:cNvSpPr>
              <a:spLocks noChangeAspect="1"/>
            </p:cNvSpPr>
            <p:nvPr/>
          </p:nvSpPr>
          <p:spPr>
            <a:xfrm>
              <a:off x="5364295" y="6462880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5275395" y="6535729"/>
              <a:ext cx="886474" cy="496524"/>
            </a:xfrm>
            <a:prstGeom prst="rect">
              <a:avLst/>
            </a:prstGeom>
            <a:noFill/>
          </p:spPr>
          <p:txBody>
            <a:bodyPr wrap="square" lIns="91418" tIns="45709" rIns="91418" bIns="45709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800" b="1">
                  <a:latin typeface="Helvetica"/>
                  <a:cs typeface="Helvetica"/>
                </a:rPr>
                <a:t>Grasp the </a:t>
              </a:r>
              <a:r>
                <a:rPr lang="en-US" sz="1100" b="1">
                  <a:latin typeface="Helvetica"/>
                  <a:cs typeface="Helvetica"/>
                </a:rPr>
                <a:t>Current</a:t>
              </a:r>
            </a:p>
            <a:p>
              <a:pPr algn="ctr">
                <a:lnSpc>
                  <a:spcPct val="80000"/>
                </a:lnSpc>
              </a:pPr>
              <a:r>
                <a:rPr lang="en-US" sz="1100" b="1">
                  <a:latin typeface="Helvetica"/>
                  <a:cs typeface="Helvetica"/>
                </a:rPr>
                <a:t>Condition</a:t>
              </a:r>
            </a:p>
          </p:txBody>
        </p:sp>
        <p:sp>
          <p:nvSpPr>
            <p:cNvPr id="223" name="Oval 222"/>
            <p:cNvSpPr>
              <a:spLocks noChangeAspect="1"/>
            </p:cNvSpPr>
            <p:nvPr/>
          </p:nvSpPr>
          <p:spPr>
            <a:xfrm>
              <a:off x="8317983" y="5348210"/>
              <a:ext cx="217715" cy="21945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/>
          </p:nvSpPr>
          <p:spPr>
            <a:xfrm>
              <a:off x="7596922" y="5381313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7487744" y="5410473"/>
              <a:ext cx="932386" cy="561157"/>
            </a:xfrm>
            <a:prstGeom prst="rect">
              <a:avLst/>
            </a:prstGeom>
            <a:noFill/>
          </p:spPr>
          <p:txBody>
            <a:bodyPr wrap="square" lIns="91418" tIns="45709" rIns="91418" bIns="45709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800" b="1">
                  <a:latin typeface="Helvetica"/>
                  <a:cs typeface="Helvetica"/>
                </a:rPr>
                <a:t>Establish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b="1">
                  <a:latin typeface="Helvetica"/>
                  <a:cs typeface="Helvetica"/>
                </a:rPr>
                <a:t>Your Next</a:t>
              </a:r>
            </a:p>
            <a:p>
              <a:pPr algn="ctr">
                <a:lnSpc>
                  <a:spcPct val="70000"/>
                </a:lnSpc>
              </a:pPr>
              <a:r>
                <a:rPr lang="en-US" sz="1100" b="1">
                  <a:latin typeface="Helvetica"/>
                  <a:cs typeface="Helvetica"/>
                </a:rPr>
                <a:t>Target</a:t>
              </a:r>
            </a:p>
            <a:p>
              <a:pPr algn="ctr">
                <a:lnSpc>
                  <a:spcPct val="80000"/>
                </a:lnSpc>
              </a:pPr>
              <a:r>
                <a:rPr lang="en-US" sz="1100" b="1">
                  <a:latin typeface="Helvetica"/>
                  <a:cs typeface="Helvetica"/>
                </a:rPr>
                <a:t>Condition</a:t>
              </a:r>
            </a:p>
          </p:txBody>
        </p:sp>
        <p:sp>
          <p:nvSpPr>
            <p:cNvPr id="226" name="Oval 225"/>
            <p:cNvSpPr>
              <a:spLocks noChangeAspect="1"/>
            </p:cNvSpPr>
            <p:nvPr/>
          </p:nvSpPr>
          <p:spPr>
            <a:xfrm>
              <a:off x="8778143" y="4607560"/>
              <a:ext cx="722376" cy="72237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8" tIns="45709" rIns="91418" bIns="45709" rtlCol="0" anchor="ctr"/>
            <a:lstStyle/>
            <a:p>
              <a:pPr algn="ctr"/>
              <a:endParaRPr lang="en-US" sz="180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8656092" y="4742296"/>
              <a:ext cx="933328" cy="430352"/>
            </a:xfrm>
            <a:prstGeom prst="rect">
              <a:avLst/>
            </a:prstGeom>
            <a:noFill/>
          </p:spPr>
          <p:txBody>
            <a:bodyPr wrap="square" lIns="91418" tIns="45709" rIns="91418" bIns="45709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>
                  <a:latin typeface="Helvetica"/>
                  <a:cs typeface="Helvetica"/>
                </a:rPr>
                <a:t>Understand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b="1">
                  <a:latin typeface="Helvetica"/>
                  <a:cs typeface="Helvetica"/>
                </a:rPr>
                <a:t>the</a:t>
              </a:r>
            </a:p>
            <a:p>
              <a:pPr algn="ctr">
                <a:lnSpc>
                  <a:spcPct val="70000"/>
                </a:lnSpc>
              </a:pPr>
              <a:r>
                <a:rPr lang="en-US" sz="1100" b="1">
                  <a:latin typeface="Helvetica"/>
                  <a:cs typeface="Helvetica"/>
                </a:rPr>
                <a:t>Challenge</a:t>
              </a:r>
              <a:endParaRPr lang="en-US" sz="1200" spc="-150">
                <a:latin typeface="Helvetica"/>
                <a:cs typeface="Helvetica"/>
              </a:endParaRPr>
            </a:p>
          </p:txBody>
        </p:sp>
        <p:sp>
          <p:nvSpPr>
            <p:cNvPr id="228" name="Oval 227"/>
            <p:cNvSpPr>
              <a:spLocks noChangeAspect="1"/>
            </p:cNvSpPr>
            <p:nvPr/>
          </p:nvSpPr>
          <p:spPr>
            <a:xfrm>
              <a:off x="8552678" y="5173430"/>
              <a:ext cx="217715" cy="21945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9" name="Picture 228" descr="Stick Figure Climbing Stairs.jpg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38" b="100000" l="0" r="100000">
                          <a14:foregroundMark x1="61465" y1="7591" x2="61465" y2="759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8692" y="5892800"/>
              <a:ext cx="343582" cy="74953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0" name="TextBox 229"/>
            <p:cNvSpPr txBox="1"/>
            <p:nvPr/>
          </p:nvSpPr>
          <p:spPr>
            <a:xfrm>
              <a:off x="5305172" y="4183995"/>
              <a:ext cx="35265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300" b="1">
                  <a:latin typeface="Arial"/>
                  <a:cs typeface="Arial"/>
                </a:rPr>
                <a:t>The Improvement Kata</a:t>
              </a: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5317700" y="4495801"/>
              <a:ext cx="3514059" cy="284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500" b="1">
                  <a:latin typeface="Arial"/>
                  <a:cs typeface="Arial"/>
                </a:rPr>
                <a:t>Four steps for achieving goals</a:t>
              </a: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8587406" y="4292600"/>
              <a:ext cx="555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1.</a:t>
              </a: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5260006" y="6146800"/>
              <a:ext cx="4360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2.</a:t>
              </a: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7368206" y="5080000"/>
              <a:ext cx="555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>
                  <a:latin typeface="Helvetica"/>
                  <a:cs typeface="Helvetica"/>
                </a:rPr>
                <a:t>3.</a:t>
              </a:r>
            </a:p>
          </p:txBody>
        </p:sp>
        <p:grpSp>
          <p:nvGrpSpPr>
            <p:cNvPr id="235" name="Group 234"/>
            <p:cNvGrpSpPr/>
            <p:nvPr/>
          </p:nvGrpSpPr>
          <p:grpSpPr>
            <a:xfrm>
              <a:off x="7387833" y="6375000"/>
              <a:ext cx="2146300" cy="516927"/>
              <a:chOff x="2463800" y="2758038"/>
              <a:chExt cx="2146300" cy="516927"/>
            </a:xfrm>
          </p:grpSpPr>
          <p:sp>
            <p:nvSpPr>
              <p:cNvPr id="241" name="TextBox 240"/>
              <p:cNvSpPr txBox="1"/>
              <p:nvPr/>
            </p:nvSpPr>
            <p:spPr>
              <a:xfrm>
                <a:off x="2794000" y="2844100"/>
                <a:ext cx="1816100" cy="430865"/>
              </a:xfrm>
              <a:prstGeom prst="rect">
                <a:avLst/>
              </a:prstGeom>
              <a:noFill/>
            </p:spPr>
            <p:txBody>
              <a:bodyPr wrap="square" lIns="91418" tIns="45709" rIns="91418" bIns="45709" rtlCol="0">
                <a:spAutoFit/>
              </a:bodyPr>
              <a:lstStyle/>
              <a:p>
                <a:r>
                  <a:rPr lang="en-US" sz="1400" b="1">
                    <a:latin typeface="Helvetica"/>
                    <a:cs typeface="Helvetica"/>
                  </a:rPr>
                  <a:t>Experiment</a:t>
                </a:r>
              </a:p>
              <a:p>
                <a:r>
                  <a:rPr lang="en-US" sz="800" b="1">
                    <a:latin typeface="Helvetica"/>
                    <a:cs typeface="Helvetica"/>
                  </a:rPr>
                  <a:t>Toward the Target Condition</a:t>
                </a:r>
              </a:p>
            </p:txBody>
          </p:sp>
          <p:sp>
            <p:nvSpPr>
              <p:cNvPr id="242" name="TextBox 241"/>
              <p:cNvSpPr txBox="1"/>
              <p:nvPr/>
            </p:nvSpPr>
            <p:spPr>
              <a:xfrm>
                <a:off x="2463800" y="2758038"/>
                <a:ext cx="55593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>
                    <a:latin typeface="Helvetica"/>
                    <a:cs typeface="Helvetica"/>
                  </a:rPr>
                  <a:t>4.</a:t>
                </a:r>
              </a:p>
            </p:txBody>
          </p:sp>
        </p:grpSp>
        <p:cxnSp>
          <p:nvCxnSpPr>
            <p:cNvPr id="236" name="Straight Arrow Connector 235"/>
            <p:cNvCxnSpPr/>
            <p:nvPr/>
          </p:nvCxnSpPr>
          <p:spPr>
            <a:xfrm flipH="1" flipV="1">
              <a:off x="6927712" y="6149558"/>
              <a:ext cx="610832" cy="4218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Arrow Connector 236"/>
            <p:cNvCxnSpPr/>
            <p:nvPr/>
          </p:nvCxnSpPr>
          <p:spPr>
            <a:xfrm flipH="1" flipV="1">
              <a:off x="6834783" y="6408925"/>
              <a:ext cx="701386" cy="1569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Arrow Connector 237"/>
            <p:cNvCxnSpPr/>
            <p:nvPr/>
          </p:nvCxnSpPr>
          <p:spPr>
            <a:xfrm flipH="1" flipV="1">
              <a:off x="7316445" y="6135187"/>
              <a:ext cx="213686" cy="43071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TextBox 238"/>
            <p:cNvSpPr txBox="1"/>
            <p:nvPr/>
          </p:nvSpPr>
          <p:spPr>
            <a:xfrm>
              <a:off x="8237581" y="5315535"/>
              <a:ext cx="3729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/>
                <a:t>TC  </a:t>
              </a: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8473862" y="5142338"/>
              <a:ext cx="3729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/>
                <a:t>TC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64066" y="3680336"/>
              <a:ext cx="19971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>
                  <a:solidFill>
                    <a:schemeClr val="bg1"/>
                  </a:solidFill>
                </a:rPr>
                <a:t>Kata in the Classroom / katatogrow.com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59803" y="7357532"/>
              <a:ext cx="19971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>
                  <a:solidFill>
                    <a:schemeClr val="bg1"/>
                  </a:solidFill>
                </a:rPr>
                <a:t>Kata in the Classroom / katatogrow.com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174100" y="3687234"/>
              <a:ext cx="19971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>
                  <a:solidFill>
                    <a:schemeClr val="bg1"/>
                  </a:solidFill>
                </a:rPr>
                <a:t>Kata in the Classroom / katatogrow.com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169837" y="7364430"/>
              <a:ext cx="19971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>
                  <a:solidFill>
                    <a:schemeClr val="bg1"/>
                  </a:solidFill>
                </a:rPr>
                <a:t>Kata in the Classroom / katatogrow.com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841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</TotalTime>
  <Words>252</Words>
  <Application>Microsoft Macintosh PowerPoint</Application>
  <PresentationFormat>Custom</PresentationFormat>
  <Paragraphs>165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</dc:creator>
  <cp:lastModifiedBy/>
  <cp:revision>117</cp:revision>
  <cp:lastPrinted>2015-03-20T00:04:28Z</cp:lastPrinted>
  <dcterms:created xsi:type="dcterms:W3CDTF">2012-12-17T08:01:31Z</dcterms:created>
  <dcterms:modified xsi:type="dcterms:W3CDTF">2015-09-26T11:39:52Z</dcterms:modified>
</cp:coreProperties>
</file>