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34" r:id="rId2"/>
    <p:sldId id="308" r:id="rId3"/>
    <p:sldId id="330" r:id="rId4"/>
    <p:sldId id="333" r:id="rId5"/>
    <p:sldId id="332" r:id="rId6"/>
  </p:sldIdLst>
  <p:sldSz cx="10058400" cy="7772400"/>
  <p:notesSz cx="6858000" cy="9144000"/>
  <p:defaultTextStyle>
    <a:defPPr>
      <a:defRPr lang="en-US"/>
    </a:defPPr>
    <a:lvl1pPr marL="0" algn="l" defTabSz="50929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292" algn="l" defTabSz="50929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586" algn="l" defTabSz="50929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7879" algn="l" defTabSz="50929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173" algn="l" defTabSz="50929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6466" algn="l" defTabSz="50929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5758" algn="l" defTabSz="50929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052" algn="l" defTabSz="50929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4344" algn="l" defTabSz="50929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CF8"/>
    <a:srgbClr val="FFFF66"/>
    <a:srgbClr val="FFFFCC"/>
    <a:srgbClr val="6F8E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00"/>
    <p:restoredTop sz="98060" autoAdjust="0"/>
  </p:normalViewPr>
  <p:slideViewPr>
    <p:cSldViewPr snapToGrid="0" snapToObjects="1">
      <p:cViewPr varScale="1">
        <p:scale>
          <a:sx n="89" d="100"/>
          <a:sy n="89" d="100"/>
        </p:scale>
        <p:origin x="168" y="744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B9E29-EC97-F044-AE6E-4E706EDADFE9}" type="datetimeFigureOut">
              <a:t>7/28/26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606B6-B7E1-8043-8EB7-56F291E442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817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69C08-6FB3-C940-9D38-3D08B64E653D}" type="datetimeFigureOut">
              <a:t>7/28/26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CC9AB-E465-2642-8045-70E64A1D4D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825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93" algn="l" defTabSz="457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87" algn="l" defTabSz="457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79" algn="l" defTabSz="457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72" algn="l" defTabSz="457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65" algn="l" defTabSz="457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60" algn="l" defTabSz="457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51" algn="l" defTabSz="457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44" algn="l" defTabSz="457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 through the Four</a:t>
            </a:r>
            <a:r>
              <a:rPr lang="en-US" sz="12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teps of the Improvement Kata pattern, in numerical order.</a:t>
            </a:r>
          </a:p>
          <a:p>
            <a:pPr marL="171450" marR="0" indent="-171450" algn="l" defTabSz="457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points to notice:</a:t>
            </a:r>
            <a:endParaRPr lang="en-US" b="1"/>
          </a:p>
          <a:p>
            <a:pPr marL="628596" lvl="1" indent="-171450">
              <a:buFont typeface="Wingdings" charset="2"/>
              <a:buChar char="ü"/>
            </a:pP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en-US" sz="12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don't have to reach the big challenge right away</a:t>
            </a:r>
          </a:p>
          <a:p>
            <a:pPr marL="628596" lvl="1" indent="-171450">
              <a:buFont typeface="Wingdings" charset="2"/>
              <a:buChar char="ü"/>
            </a:pPr>
            <a:r>
              <a:rPr lang="en-US" sz="12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path is not predictable or straight</a:t>
            </a:r>
          </a:p>
          <a:p>
            <a:pPr marL="628596" lvl="1" indent="-171450">
              <a:buFont typeface="Wingdings" charset="2"/>
              <a:buChar char="ü"/>
            </a:pPr>
            <a:r>
              <a:rPr lang="en-US" sz="12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have to experiment to get to your next goal</a:t>
            </a:r>
            <a:endParaRPr lang="en-US" sz="1200" b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/>
              <a:buChar char="•"/>
            </a:pP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out the corresponding</a:t>
            </a:r>
            <a:r>
              <a:rPr lang="en-US" sz="12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poster in the room (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Poster 1).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0F16F-5B0E-AA45-B676-6DB3E10BA1D7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06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 through the Four</a:t>
            </a:r>
            <a:r>
              <a:rPr lang="en-US" sz="12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teps of the Improvement Kata pattern, in numerical order.</a:t>
            </a:r>
          </a:p>
          <a:p>
            <a:pPr marL="171450" marR="0" indent="-171450" algn="l" defTabSz="457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points to notice:</a:t>
            </a:r>
            <a:endParaRPr lang="en-US" b="1"/>
          </a:p>
          <a:p>
            <a:pPr marL="628596" lvl="1" indent="-171450">
              <a:buFont typeface="Wingdings" charset="2"/>
              <a:buChar char="ü"/>
            </a:pP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en-US" sz="12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don't have to reach the big challenge right away</a:t>
            </a:r>
          </a:p>
          <a:p>
            <a:pPr marL="628596" lvl="1" indent="-171450">
              <a:buFont typeface="Wingdings" charset="2"/>
              <a:buChar char="ü"/>
            </a:pPr>
            <a:r>
              <a:rPr lang="en-US" sz="12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path is not predictable or straight</a:t>
            </a:r>
          </a:p>
          <a:p>
            <a:pPr marL="628596" lvl="1" indent="-171450">
              <a:buFont typeface="Wingdings" charset="2"/>
              <a:buChar char="ü"/>
            </a:pPr>
            <a:r>
              <a:rPr lang="en-US" sz="12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have to experiment to get to your next goal</a:t>
            </a:r>
            <a:endParaRPr lang="en-US" sz="1200" b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/>
              <a:buChar char="•"/>
            </a:pP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out the corresponding</a:t>
            </a:r>
            <a:r>
              <a:rPr lang="en-US" sz="12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poster in the room (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Poster 1).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0F16F-5B0E-AA45-B676-6DB3E10BA1D7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89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6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5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43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EE385-4277-0749-A28D-D098051369D7}" type="datetime1"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247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9AD6-7705-8A43-82B5-BA623E37D957}" type="datetime1"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12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311257"/>
            <a:ext cx="2263140" cy="66317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11257"/>
            <a:ext cx="6621780" cy="66317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CB2EB-C6E4-094C-BF90-6C8D1EA18D25}" type="datetime1"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285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B66AE-86BF-4E4E-B028-0911BAD2A455}" type="datetime1"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98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90"/>
            <a:ext cx="8549640" cy="154368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29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5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78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1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6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57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0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43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8B34-5A13-B44D-A3D9-59F33DC33D23}" type="datetime1"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26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3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813563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0224-1C1D-D64E-B4E6-A825C200E2AB}" type="datetime1"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57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1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292" indent="0">
              <a:buNone/>
              <a:defRPr sz="2200" b="1"/>
            </a:lvl2pPr>
            <a:lvl3pPr marL="1018586" indent="0">
              <a:buNone/>
              <a:defRPr sz="2000" b="1"/>
            </a:lvl3pPr>
            <a:lvl4pPr marL="1527879" indent="0">
              <a:buNone/>
              <a:defRPr sz="1800" b="1"/>
            </a:lvl4pPr>
            <a:lvl5pPr marL="2037173" indent="0">
              <a:buNone/>
              <a:defRPr sz="1800" b="1"/>
            </a:lvl5pPr>
            <a:lvl6pPr marL="2546466" indent="0">
              <a:buNone/>
              <a:defRPr sz="1800" b="1"/>
            </a:lvl6pPr>
            <a:lvl7pPr marL="3055758" indent="0">
              <a:buNone/>
              <a:defRPr sz="1800" b="1"/>
            </a:lvl7pPr>
            <a:lvl8pPr marL="3565052" indent="0">
              <a:buNone/>
              <a:defRPr sz="1800" b="1"/>
            </a:lvl8pPr>
            <a:lvl9pPr marL="4074344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1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30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292" indent="0">
              <a:buNone/>
              <a:defRPr sz="2200" b="1"/>
            </a:lvl2pPr>
            <a:lvl3pPr marL="1018586" indent="0">
              <a:buNone/>
              <a:defRPr sz="2000" b="1"/>
            </a:lvl3pPr>
            <a:lvl4pPr marL="1527879" indent="0">
              <a:buNone/>
              <a:defRPr sz="1800" b="1"/>
            </a:lvl4pPr>
            <a:lvl5pPr marL="2037173" indent="0">
              <a:buNone/>
              <a:defRPr sz="1800" b="1"/>
            </a:lvl5pPr>
            <a:lvl6pPr marL="2546466" indent="0">
              <a:buNone/>
              <a:defRPr sz="1800" b="1"/>
            </a:lvl6pPr>
            <a:lvl7pPr marL="3055758" indent="0">
              <a:buNone/>
              <a:defRPr sz="1800" b="1"/>
            </a:lvl7pPr>
            <a:lvl8pPr marL="3565052" indent="0">
              <a:buNone/>
              <a:defRPr sz="1800" b="1"/>
            </a:lvl8pPr>
            <a:lvl9pPr marL="4074344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30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D0D7C-DC17-E04A-9A0A-A211BA6739B5}" type="datetime1">
              <a:t>7/28/26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161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9B8C2-8548-5E49-9FED-D122CA289583}" type="datetime1">
              <a:t>7/28/26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80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96D9-A7A1-3D4D-A33D-B3311A68AA58}" type="datetime1">
              <a:t>7/28/26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86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3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3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292" indent="0">
              <a:buNone/>
              <a:defRPr sz="1300"/>
            </a:lvl2pPr>
            <a:lvl3pPr marL="1018586" indent="0">
              <a:buNone/>
              <a:defRPr sz="1100"/>
            </a:lvl3pPr>
            <a:lvl4pPr marL="1527879" indent="0">
              <a:buNone/>
              <a:defRPr sz="1000"/>
            </a:lvl4pPr>
            <a:lvl5pPr marL="2037173" indent="0">
              <a:buNone/>
              <a:defRPr sz="1000"/>
            </a:lvl5pPr>
            <a:lvl6pPr marL="2546466" indent="0">
              <a:buNone/>
              <a:defRPr sz="1000"/>
            </a:lvl6pPr>
            <a:lvl7pPr marL="3055758" indent="0">
              <a:buNone/>
              <a:defRPr sz="1000"/>
            </a:lvl7pPr>
            <a:lvl8pPr marL="3565052" indent="0">
              <a:buNone/>
              <a:defRPr sz="1000"/>
            </a:lvl8pPr>
            <a:lvl9pPr marL="407434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DACD-36A2-AA41-B691-EAD157769394}" type="datetime1"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3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292" indent="0">
              <a:buNone/>
              <a:defRPr sz="3100"/>
            </a:lvl2pPr>
            <a:lvl3pPr marL="1018586" indent="0">
              <a:buNone/>
              <a:defRPr sz="2700"/>
            </a:lvl3pPr>
            <a:lvl4pPr marL="1527879" indent="0">
              <a:buNone/>
              <a:defRPr sz="2200"/>
            </a:lvl4pPr>
            <a:lvl5pPr marL="2037173" indent="0">
              <a:buNone/>
              <a:defRPr sz="2200"/>
            </a:lvl5pPr>
            <a:lvl6pPr marL="2546466" indent="0">
              <a:buNone/>
              <a:defRPr sz="2200"/>
            </a:lvl6pPr>
            <a:lvl7pPr marL="3055758" indent="0">
              <a:buNone/>
              <a:defRPr sz="2200"/>
            </a:lvl7pPr>
            <a:lvl8pPr marL="3565052" indent="0">
              <a:buNone/>
              <a:defRPr sz="2200"/>
            </a:lvl8pPr>
            <a:lvl9pPr marL="4074344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292" indent="0">
              <a:buNone/>
              <a:defRPr sz="1300"/>
            </a:lvl2pPr>
            <a:lvl3pPr marL="1018586" indent="0">
              <a:buNone/>
              <a:defRPr sz="1100"/>
            </a:lvl3pPr>
            <a:lvl4pPr marL="1527879" indent="0">
              <a:buNone/>
              <a:defRPr sz="1000"/>
            </a:lvl4pPr>
            <a:lvl5pPr marL="2037173" indent="0">
              <a:buNone/>
              <a:defRPr sz="1000"/>
            </a:lvl5pPr>
            <a:lvl6pPr marL="2546466" indent="0">
              <a:buNone/>
              <a:defRPr sz="1000"/>
            </a:lvl6pPr>
            <a:lvl7pPr marL="3055758" indent="0">
              <a:buNone/>
              <a:defRPr sz="1000"/>
            </a:lvl7pPr>
            <a:lvl8pPr marL="3565052" indent="0">
              <a:buNone/>
              <a:defRPr sz="1000"/>
            </a:lvl8pPr>
            <a:lvl9pPr marL="407434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AA496-666C-F445-ABCE-BC7422DD1264}" type="datetime1"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3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101858" tIns="50929" rIns="101858" bIns="5092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3"/>
            <a:ext cx="9052560" cy="5129425"/>
          </a:xfrm>
          <a:prstGeom prst="rect">
            <a:avLst/>
          </a:prstGeom>
        </p:spPr>
        <p:txBody>
          <a:bodyPr vert="horz" lIns="101858" tIns="50929" rIns="101858" bIns="5092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101858" tIns="50929" rIns="101858" bIns="50929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E0AF8-5B2F-E649-B5E7-4B2A3E943C7D}" type="datetime1"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vert="horz" lIns="101858" tIns="50929" rIns="101858" bIns="50929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101858" tIns="50929" rIns="101858" bIns="50929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722C5-4E6A-8547-814C-832CC4A00AB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139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50929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970" indent="-381970" algn="l" defTabSz="50929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601" indent="-318309" algn="l" defTabSz="50929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233" indent="-254646" algn="l" defTabSz="50929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525" indent="-254646" algn="l" defTabSz="50929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1819" indent="-254646" algn="l" defTabSz="50929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112" indent="-254646" algn="l" defTabSz="50929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0406" indent="-254646" algn="l" defTabSz="50929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9698" indent="-254646" algn="l" defTabSz="50929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28992" indent="-254646" algn="l" defTabSz="50929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29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292" algn="l" defTabSz="50929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586" algn="l" defTabSz="50929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879" algn="l" defTabSz="50929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173" algn="l" defTabSz="50929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6466" algn="l" defTabSz="50929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5758" algn="l" defTabSz="50929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052" algn="l" defTabSz="50929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4344" algn="l" defTabSz="50929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17BF1-70CB-F45F-E022-5ADB6C6AF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even_Principles_of_Resiliency.jpg">
            <a:extLst>
              <a:ext uri="{FF2B5EF4-FFF2-40B4-BE49-F238E27FC236}">
                <a16:creationId xmlns:a16="http://schemas.microsoft.com/office/drawing/2014/main" id="{A6BE4D47-A65D-2B8E-2770-9861650DF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82" y="1988424"/>
            <a:ext cx="9639300" cy="4470400"/>
          </a:xfrm>
          <a:prstGeom prst="rect">
            <a:avLst/>
          </a:prstGeom>
        </p:spPr>
      </p:pic>
      <p:sp>
        <p:nvSpPr>
          <p:cNvPr id="51" name="Right Arrow 50">
            <a:extLst>
              <a:ext uri="{FF2B5EF4-FFF2-40B4-BE49-F238E27FC236}">
                <a16:creationId xmlns:a16="http://schemas.microsoft.com/office/drawing/2014/main" id="{261D6546-7640-92B8-C891-09B3F338E653}"/>
              </a:ext>
            </a:extLst>
          </p:cNvPr>
          <p:cNvSpPr/>
          <p:nvPr/>
        </p:nvSpPr>
        <p:spPr>
          <a:xfrm>
            <a:off x="838200" y="5025843"/>
            <a:ext cx="6091237" cy="804672"/>
          </a:xfrm>
          <a:prstGeom prst="rightArrow">
            <a:avLst/>
          </a:prstGeom>
          <a:solidFill>
            <a:srgbClr val="FFFFFF"/>
          </a:solidFill>
          <a:ln w="28575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0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993ECEB-2799-AAE5-A839-653962091874}"/>
              </a:ext>
            </a:extLst>
          </p:cNvPr>
          <p:cNvGrpSpPr/>
          <p:nvPr/>
        </p:nvGrpSpPr>
        <p:grpSpPr>
          <a:xfrm>
            <a:off x="6897549" y="4853202"/>
            <a:ext cx="1369474" cy="1156716"/>
            <a:chOff x="4784683" y="4234917"/>
            <a:chExt cx="1244976" cy="105156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BEF2EF6-C473-01F9-BC7D-BE79D8AF9D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90403" y="4234917"/>
              <a:ext cx="1051560" cy="1051560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68EA661-A172-6676-4073-08904F219780}"/>
                </a:ext>
              </a:extLst>
            </p:cNvPr>
            <p:cNvSpPr txBox="1"/>
            <p:nvPr/>
          </p:nvSpPr>
          <p:spPr>
            <a:xfrm>
              <a:off x="4784683" y="4625138"/>
              <a:ext cx="1244976" cy="288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760" b="1">
                  <a:latin typeface="Helvetica"/>
                  <a:cs typeface="Helvetica"/>
                </a:rPr>
                <a:t>Challenge</a:t>
              </a:r>
            </a:p>
          </p:txBody>
        </p:sp>
      </p:grpSp>
      <p:sp>
        <p:nvSpPr>
          <p:cNvPr id="56" name="Explosion 2 55">
            <a:extLst>
              <a:ext uri="{FF2B5EF4-FFF2-40B4-BE49-F238E27FC236}">
                <a16:creationId xmlns:a16="http://schemas.microsoft.com/office/drawing/2014/main" id="{FEBDE4A1-9DB4-23AB-CA28-6861E437F2C6}"/>
              </a:ext>
            </a:extLst>
          </p:cNvPr>
          <p:cNvSpPr/>
          <p:nvPr/>
        </p:nvSpPr>
        <p:spPr>
          <a:xfrm rot="2394656">
            <a:off x="1716665" y="4620430"/>
            <a:ext cx="1521700" cy="1652311"/>
          </a:xfrm>
          <a:prstGeom prst="irregularSeal2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D29D0F-2503-D1AF-F046-1C305C8E5707}"/>
              </a:ext>
            </a:extLst>
          </p:cNvPr>
          <p:cNvSpPr/>
          <p:nvPr/>
        </p:nvSpPr>
        <p:spPr>
          <a:xfrm>
            <a:off x="1186997" y="5241656"/>
            <a:ext cx="2597569" cy="3520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A718C71-58ED-0556-3F41-AD8F820A56D9}"/>
              </a:ext>
            </a:extLst>
          </p:cNvPr>
          <p:cNvGrpSpPr/>
          <p:nvPr/>
        </p:nvGrpSpPr>
        <p:grpSpPr>
          <a:xfrm>
            <a:off x="3175777" y="4836802"/>
            <a:ext cx="1257430" cy="1156716"/>
            <a:chOff x="2090721" y="5393817"/>
            <a:chExt cx="1143118" cy="105156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37EC547-CFC5-2057-8469-FF6634D5F1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33600" y="5393817"/>
              <a:ext cx="1051560" cy="1051560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041226D-D10E-E2D0-98BA-B71E67461BA4}"/>
                </a:ext>
              </a:extLst>
            </p:cNvPr>
            <p:cNvSpPr txBox="1"/>
            <p:nvPr/>
          </p:nvSpPr>
          <p:spPr>
            <a:xfrm>
              <a:off x="2090721" y="5675417"/>
              <a:ext cx="1143118" cy="485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760" b="1">
                  <a:latin typeface="Helvetica"/>
                  <a:cs typeface="Helvetica"/>
                </a:rPr>
                <a:t>Next</a:t>
              </a:r>
            </a:p>
            <a:p>
              <a:pPr algn="ctr">
                <a:lnSpc>
                  <a:spcPct val="80000"/>
                </a:lnSpc>
              </a:pPr>
              <a:r>
                <a:rPr lang="en-US" sz="1760" b="1">
                  <a:latin typeface="Helvetica"/>
                  <a:cs typeface="Helvetica"/>
                </a:rPr>
                <a:t>Target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C494106-F228-A297-F892-FE96CB7491E2}"/>
              </a:ext>
            </a:extLst>
          </p:cNvPr>
          <p:cNvGrpSpPr/>
          <p:nvPr/>
        </p:nvGrpSpPr>
        <p:grpSpPr>
          <a:xfrm>
            <a:off x="381455" y="4836802"/>
            <a:ext cx="1257430" cy="1156716"/>
            <a:chOff x="2090721" y="5393817"/>
            <a:chExt cx="1143118" cy="105156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D07D4BD-3A46-015E-B8D6-D93C6A8009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33600" y="5393817"/>
              <a:ext cx="1051560" cy="1051560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51CB8F9-EEF5-9BFD-AB6E-91952B5EF559}"/>
                </a:ext>
              </a:extLst>
            </p:cNvPr>
            <p:cNvSpPr txBox="1"/>
            <p:nvPr/>
          </p:nvSpPr>
          <p:spPr>
            <a:xfrm>
              <a:off x="2090721" y="5668467"/>
              <a:ext cx="1143118" cy="485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760" b="1">
                  <a:latin typeface="Helvetica"/>
                  <a:cs typeface="Helvetica"/>
                </a:rPr>
                <a:t>Current</a:t>
              </a:r>
            </a:p>
            <a:p>
              <a:pPr algn="ctr">
                <a:lnSpc>
                  <a:spcPct val="80000"/>
                </a:lnSpc>
              </a:pPr>
              <a:r>
                <a:rPr lang="en-US" sz="1760" b="1">
                  <a:latin typeface="Helvetica"/>
                  <a:cs typeface="Helvetica"/>
                </a:rPr>
                <a:t>Situation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E741F9B0-8488-8F52-CF18-DBFC51E10BFA}"/>
              </a:ext>
            </a:extLst>
          </p:cNvPr>
          <p:cNvSpPr txBox="1"/>
          <p:nvPr/>
        </p:nvSpPr>
        <p:spPr>
          <a:xfrm>
            <a:off x="1599841" y="5222446"/>
            <a:ext cx="1622560" cy="380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70" b="1">
                <a:latin typeface="Helvetica"/>
                <a:cs typeface="Helvetica"/>
              </a:rPr>
              <a:t>Experiments</a:t>
            </a:r>
            <a:endParaRPr lang="en-US" sz="187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73F5A04-5DFA-EEB8-F638-7C0EA23318E3}"/>
              </a:ext>
            </a:extLst>
          </p:cNvPr>
          <p:cNvSpPr/>
          <p:nvPr/>
        </p:nvSpPr>
        <p:spPr>
          <a:xfrm rot="1140000">
            <a:off x="5866582" y="5054533"/>
            <a:ext cx="251460" cy="754380"/>
          </a:xfrm>
          <a:prstGeom prst="rect">
            <a:avLst/>
          </a:prstGeom>
          <a:solidFill>
            <a:srgbClr val="2E7B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E4A6F462-FC28-30F2-44F1-27802168335C}"/>
              </a:ext>
            </a:extLst>
          </p:cNvPr>
          <p:cNvCxnSpPr/>
          <p:nvPr/>
        </p:nvCxnSpPr>
        <p:spPr>
          <a:xfrm flipH="1">
            <a:off x="5688033" y="4927067"/>
            <a:ext cx="335280" cy="1005840"/>
          </a:xfrm>
          <a:prstGeom prst="line">
            <a:avLst/>
          </a:prstGeom>
          <a:ln w="41275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1440D35-AFB0-1E1D-6FB5-2F065A854DCB}"/>
              </a:ext>
            </a:extLst>
          </p:cNvPr>
          <p:cNvCxnSpPr/>
          <p:nvPr/>
        </p:nvCxnSpPr>
        <p:spPr>
          <a:xfrm flipH="1">
            <a:off x="5966865" y="4927067"/>
            <a:ext cx="335280" cy="1005840"/>
          </a:xfrm>
          <a:prstGeom prst="line">
            <a:avLst/>
          </a:prstGeom>
          <a:ln w="41275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F5AF827-E9E0-8893-1D74-6D336E90ED88}"/>
              </a:ext>
            </a:extLst>
          </p:cNvPr>
          <p:cNvGrpSpPr/>
          <p:nvPr/>
        </p:nvGrpSpPr>
        <p:grpSpPr>
          <a:xfrm>
            <a:off x="4470128" y="5305134"/>
            <a:ext cx="1215070" cy="257466"/>
            <a:chOff x="3732464" y="3286380"/>
            <a:chExt cx="1104609" cy="23406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9815761-8138-CC9A-361A-CEB4DE4D84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2464" y="3289428"/>
              <a:ext cx="228600" cy="228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1700E22-57F0-67F5-C0BD-4C4B039FBE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24467" y="3286380"/>
              <a:ext cx="228600" cy="228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46D19B8-3341-06C7-7E99-732DB1F111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16470" y="3288662"/>
              <a:ext cx="228600" cy="228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C3916B-338E-AE39-2DDD-C46BF2A58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8473" y="3291840"/>
              <a:ext cx="228600" cy="228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17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</p:grpSp>
      <p:sp>
        <p:nvSpPr>
          <p:cNvPr id="7" name="Left Bracket 6">
            <a:extLst>
              <a:ext uri="{FF2B5EF4-FFF2-40B4-BE49-F238E27FC236}">
                <a16:creationId xmlns:a16="http://schemas.microsoft.com/office/drawing/2014/main" id="{0918F19A-DC87-16BF-6F0F-623FCF9CCB68}"/>
              </a:ext>
            </a:extLst>
          </p:cNvPr>
          <p:cNvSpPr/>
          <p:nvPr/>
        </p:nvSpPr>
        <p:spPr>
          <a:xfrm rot="16200000">
            <a:off x="2332981" y="4731398"/>
            <a:ext cx="119339" cy="2863634"/>
          </a:xfrm>
          <a:prstGeom prst="leftBracket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ABC528-3D7E-A459-749E-7730B382F5E8}"/>
              </a:ext>
            </a:extLst>
          </p:cNvPr>
          <p:cNvSpPr txBox="1"/>
          <p:nvPr/>
        </p:nvSpPr>
        <p:spPr>
          <a:xfrm>
            <a:off x="1438584" y="6056747"/>
            <a:ext cx="1943729" cy="3293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40" i="1">
                <a:solidFill>
                  <a:schemeClr val="bg1"/>
                </a:solidFill>
                <a:latin typeface="Helvetica"/>
                <a:cs typeface="Helvetica"/>
              </a:rPr>
              <a:t>Keep repeating this</a:t>
            </a:r>
            <a:endParaRPr lang="en-US" sz="1540" i="1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D730A1-BC64-0CCC-1439-C03AC7B3ED02}"/>
              </a:ext>
            </a:extLst>
          </p:cNvPr>
          <p:cNvSpPr txBox="1"/>
          <p:nvPr/>
        </p:nvSpPr>
        <p:spPr>
          <a:xfrm>
            <a:off x="0" y="459357"/>
            <a:ext cx="10058400" cy="1336255"/>
          </a:xfrm>
          <a:prstGeom prst="rect">
            <a:avLst/>
          </a:prstGeom>
          <a:noFill/>
        </p:spPr>
        <p:txBody>
          <a:bodyPr wrap="square" lIns="101846" tIns="50923" rIns="101846" bIns="50923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4200" b="1">
                <a:latin typeface="Helvetica"/>
                <a:cs typeface="Helvetica"/>
              </a:rPr>
              <a:t>THE PROGRESS PATH</a:t>
            </a:r>
          </a:p>
          <a:p>
            <a:pPr algn="ctr">
              <a:lnSpc>
                <a:spcPct val="95000"/>
              </a:lnSpc>
            </a:pPr>
            <a:r>
              <a:rPr lang="en-US" sz="4000" b="1" i="1">
                <a:latin typeface="Helvetica"/>
                <a:cs typeface="Helvetica"/>
              </a:rPr>
              <a:t>Work Like a Scientist!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D0AC35-ED85-1EAD-F954-CA7569C47FD5}"/>
              </a:ext>
            </a:extLst>
          </p:cNvPr>
          <p:cNvSpPr txBox="1"/>
          <p:nvPr/>
        </p:nvSpPr>
        <p:spPr>
          <a:xfrm>
            <a:off x="8089902" y="7327901"/>
            <a:ext cx="1828800" cy="307756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algn="r"/>
            <a:r>
              <a:rPr lang="en-US" sz="1400" b="1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Poster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9FBAAC-4B7B-84F9-3CEA-49D09E790626}"/>
              </a:ext>
            </a:extLst>
          </p:cNvPr>
          <p:cNvSpPr txBox="1"/>
          <p:nvPr/>
        </p:nvSpPr>
        <p:spPr>
          <a:xfrm>
            <a:off x="100836" y="7397883"/>
            <a:ext cx="2907746" cy="285754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r>
              <a:rPr lang="en-US" sz="1200" b="1">
                <a:solidFill>
                  <a:schemeClr val="bg1">
                    <a:lumMod val="65000"/>
                  </a:schemeClr>
                </a:solidFill>
              </a:rPr>
              <a:t>Kata in the Classroom / katatogrow.com</a:t>
            </a:r>
          </a:p>
        </p:txBody>
      </p:sp>
    </p:spTree>
    <p:extLst>
      <p:ext uri="{BB962C8B-B14F-4D97-AF65-F5344CB8AC3E}">
        <p14:creationId xmlns:p14="http://schemas.microsoft.com/office/powerpoint/2010/main" val="1700594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/>
          <p:cNvSpPr/>
          <p:nvPr/>
        </p:nvSpPr>
        <p:spPr>
          <a:xfrm>
            <a:off x="1855059" y="3326973"/>
            <a:ext cx="3844943" cy="2394249"/>
          </a:xfrm>
          <a:custGeom>
            <a:avLst/>
            <a:gdLst>
              <a:gd name="connsiteX0" fmla="*/ 0 w 3495403"/>
              <a:gd name="connsiteY0" fmla="*/ 2112573 h 2112573"/>
              <a:gd name="connsiteX1" fmla="*/ 477789 w 3495403"/>
              <a:gd name="connsiteY1" fmla="*/ 2037124 h 2112573"/>
              <a:gd name="connsiteX2" fmla="*/ 754403 w 3495403"/>
              <a:gd name="connsiteY2" fmla="*/ 1521555 h 2112573"/>
              <a:gd name="connsiteX3" fmla="*/ 1458513 w 3495403"/>
              <a:gd name="connsiteY3" fmla="*/ 1521555 h 2112573"/>
              <a:gd name="connsiteX4" fmla="*/ 1697408 w 3495403"/>
              <a:gd name="connsiteY4" fmla="*/ 917963 h 2112573"/>
              <a:gd name="connsiteX5" fmla="*/ 1207046 w 3495403"/>
              <a:gd name="connsiteY5" fmla="*/ 867664 h 2112573"/>
              <a:gd name="connsiteX6" fmla="*/ 2112330 w 3495403"/>
              <a:gd name="connsiteY6" fmla="*/ 402395 h 2112573"/>
              <a:gd name="connsiteX7" fmla="*/ 2464385 w 3495403"/>
              <a:gd name="connsiteY7" fmla="*/ 867664 h 2112573"/>
              <a:gd name="connsiteX8" fmla="*/ 2690706 w 3495403"/>
              <a:gd name="connsiteY8" fmla="*/ 264072 h 2112573"/>
              <a:gd name="connsiteX9" fmla="*/ 2979894 w 3495403"/>
              <a:gd name="connsiteY9" fmla="*/ 0 h 2112573"/>
              <a:gd name="connsiteX10" fmla="*/ 3495403 w 3495403"/>
              <a:gd name="connsiteY10" fmla="*/ 12575 h 2112573"/>
              <a:gd name="connsiteX11" fmla="*/ 3495403 w 3495403"/>
              <a:gd name="connsiteY11" fmla="*/ 12575 h 2112573"/>
              <a:gd name="connsiteX12" fmla="*/ 3495403 w 3495403"/>
              <a:gd name="connsiteY12" fmla="*/ 12575 h 211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95403" h="2112573">
                <a:moveTo>
                  <a:pt x="0" y="2112573"/>
                </a:moveTo>
                <a:lnTo>
                  <a:pt x="477789" y="2037124"/>
                </a:lnTo>
                <a:lnTo>
                  <a:pt x="754403" y="1521555"/>
                </a:lnTo>
                <a:lnTo>
                  <a:pt x="1458513" y="1521555"/>
                </a:lnTo>
                <a:lnTo>
                  <a:pt x="1697408" y="917963"/>
                </a:lnTo>
                <a:lnTo>
                  <a:pt x="1207046" y="867664"/>
                </a:lnTo>
                <a:lnTo>
                  <a:pt x="2112330" y="402395"/>
                </a:lnTo>
                <a:lnTo>
                  <a:pt x="2464385" y="867664"/>
                </a:lnTo>
                <a:lnTo>
                  <a:pt x="2690706" y="264072"/>
                </a:lnTo>
                <a:lnTo>
                  <a:pt x="2979894" y="0"/>
                </a:lnTo>
                <a:lnTo>
                  <a:pt x="3495403" y="12575"/>
                </a:lnTo>
                <a:lnTo>
                  <a:pt x="3495403" y="12575"/>
                </a:lnTo>
                <a:lnTo>
                  <a:pt x="3495403" y="12575"/>
                </a:lnTo>
              </a:path>
            </a:pathLst>
          </a:custGeom>
          <a:ln w="762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1858" tIns="50929" rIns="101858" bIns="50929" rtlCol="0" anchor="ctr"/>
          <a:lstStyle/>
          <a:p>
            <a:pPr algn="ctr"/>
            <a:endParaRPr lang="en-US"/>
          </a:p>
        </p:txBody>
      </p:sp>
      <p:pic>
        <p:nvPicPr>
          <p:cNvPr id="54" name="Picture 53" descr="Stick Figure Climbing Stairs.jpg"/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8" b="100000" l="0" r="100000">
                        <a14:foregroundMark x1="61465" y1="7591" x2="61465" y2="75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005" y="4102902"/>
            <a:ext cx="663663" cy="144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Oval 88"/>
          <p:cNvSpPr>
            <a:spLocks/>
          </p:cNvSpPr>
          <p:nvPr/>
        </p:nvSpPr>
        <p:spPr>
          <a:xfrm>
            <a:off x="422764" y="4964711"/>
            <a:ext cx="1554480" cy="155448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2" rIns="91388" bIns="45692" rtlCol="0" anchor="ctr"/>
          <a:lstStyle/>
          <a:p>
            <a:pPr algn="ctr"/>
            <a:endParaRPr lang="en-US"/>
          </a:p>
        </p:txBody>
      </p:sp>
      <p:cxnSp>
        <p:nvCxnSpPr>
          <p:cNvPr id="96" name="Straight Arrow Connector 95"/>
          <p:cNvCxnSpPr/>
          <p:nvPr/>
        </p:nvCxnSpPr>
        <p:spPr>
          <a:xfrm flipV="1">
            <a:off x="6373189" y="2523930"/>
            <a:ext cx="1737360" cy="841760"/>
          </a:xfrm>
          <a:prstGeom prst="straightConnector1">
            <a:avLst/>
          </a:prstGeom>
          <a:ln w="63500">
            <a:solidFill>
              <a:srgbClr val="00000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7195150" y="2717846"/>
            <a:ext cx="317500" cy="320040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7544779" y="2562677"/>
            <a:ext cx="317500" cy="320040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>
            <a:spLocks/>
          </p:cNvSpPr>
          <p:nvPr/>
        </p:nvSpPr>
        <p:spPr>
          <a:xfrm>
            <a:off x="5211144" y="2535849"/>
            <a:ext cx="1554480" cy="155448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2" rIns="91388" bIns="45692"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/>
          </p:cNvSpPr>
          <p:nvPr/>
        </p:nvSpPr>
        <p:spPr>
          <a:xfrm>
            <a:off x="8127635" y="1604965"/>
            <a:ext cx="1554480" cy="155448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2" rIns="91388" bIns="45692"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8551783" y="981013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3629" y="4332568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latin typeface="Helvetica"/>
                <a:cs typeface="Helvetica"/>
              </a:rPr>
              <a:t>2</a:t>
            </a:r>
            <a:endParaRPr lang="en-US" sz="3600" b="1">
              <a:latin typeface="Helvetica"/>
              <a:cs typeface="Helvetic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12165" y="1913880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0" y="345053"/>
            <a:ext cx="10058400" cy="1336255"/>
          </a:xfrm>
          <a:prstGeom prst="rect">
            <a:avLst/>
          </a:prstGeom>
          <a:noFill/>
        </p:spPr>
        <p:txBody>
          <a:bodyPr wrap="square" lIns="101846" tIns="50923" rIns="101846" bIns="50923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4200" b="1">
                <a:latin typeface="Helvetica"/>
                <a:cs typeface="Helvetica"/>
              </a:rPr>
              <a:t>THE PROGRESS PATH</a:t>
            </a:r>
          </a:p>
          <a:p>
            <a:pPr algn="ctr">
              <a:lnSpc>
                <a:spcPct val="95000"/>
              </a:lnSpc>
            </a:pPr>
            <a:r>
              <a:rPr lang="en-US" sz="4000" b="1" i="1">
                <a:latin typeface="Helvetica"/>
                <a:cs typeface="Helvetica"/>
              </a:rPr>
              <a:t>Work Like a Scientist!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89902" y="7327901"/>
            <a:ext cx="1828800" cy="307756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algn="r"/>
            <a:r>
              <a:rPr lang="en-US" sz="1400" b="1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Poster 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0836" y="7397883"/>
            <a:ext cx="2907746" cy="285754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r>
              <a:rPr lang="en-US" sz="1200" b="1">
                <a:solidFill>
                  <a:schemeClr val="bg1">
                    <a:lumMod val="65000"/>
                  </a:schemeClr>
                </a:solidFill>
              </a:rPr>
              <a:t>Kata in the Classroom / katatogrow.com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8FF743-54FC-4144-9B30-C47814D70AB8}"/>
              </a:ext>
            </a:extLst>
          </p:cNvPr>
          <p:cNvSpPr txBox="1"/>
          <p:nvPr/>
        </p:nvSpPr>
        <p:spPr>
          <a:xfrm>
            <a:off x="407742" y="5393126"/>
            <a:ext cx="1617201" cy="869733"/>
          </a:xfrm>
          <a:prstGeom prst="rect">
            <a:avLst/>
          </a:prstGeom>
          <a:noFill/>
        </p:spPr>
        <p:txBody>
          <a:bodyPr wrap="square" lIns="91388" tIns="45692" rIns="91388" bIns="45692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b="1" spc="-40">
                <a:latin typeface="Helvetica"/>
                <a:cs typeface="Helvetica"/>
              </a:rPr>
              <a:t>Understand</a:t>
            </a:r>
            <a:r>
              <a:rPr lang="en-US" b="1">
                <a:latin typeface="Helvetica"/>
                <a:cs typeface="Helvetica"/>
              </a:rPr>
              <a:t> Where We Are Now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29396D9-A4D1-7C4D-BB31-52CEA1FF69DF}"/>
              </a:ext>
            </a:extLst>
          </p:cNvPr>
          <p:cNvSpPr txBox="1"/>
          <p:nvPr/>
        </p:nvSpPr>
        <p:spPr>
          <a:xfrm>
            <a:off x="5208083" y="2955763"/>
            <a:ext cx="1571183" cy="726617"/>
          </a:xfrm>
          <a:prstGeom prst="rect">
            <a:avLst/>
          </a:prstGeom>
          <a:noFill/>
        </p:spPr>
        <p:txBody>
          <a:bodyPr wrap="square" lIns="91388" tIns="45692" rIns="91388" bIns="45692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400" b="1">
                <a:latin typeface="Helvetica"/>
                <a:cs typeface="Helvetica"/>
              </a:rPr>
              <a:t>Next</a:t>
            </a:r>
          </a:p>
          <a:p>
            <a:pPr algn="ctr">
              <a:lnSpc>
                <a:spcPct val="85000"/>
              </a:lnSpc>
            </a:pPr>
            <a:r>
              <a:rPr lang="en-US" sz="2400" b="1">
                <a:latin typeface="Helvetica"/>
                <a:cs typeface="Helvetica"/>
              </a:rPr>
              <a:t>Target </a:t>
            </a:r>
            <a:endParaRPr lang="en-US" sz="2400">
              <a:latin typeface="Helvetica"/>
              <a:cs typeface="Helvetica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D4EC6D-3669-5040-86F1-71ADD656E36A}"/>
              </a:ext>
            </a:extLst>
          </p:cNvPr>
          <p:cNvSpPr txBox="1"/>
          <p:nvPr/>
        </p:nvSpPr>
        <p:spPr>
          <a:xfrm>
            <a:off x="8056895" y="1999173"/>
            <a:ext cx="1724005" cy="694301"/>
          </a:xfrm>
          <a:prstGeom prst="rect">
            <a:avLst/>
          </a:prstGeom>
          <a:noFill/>
        </p:spPr>
        <p:txBody>
          <a:bodyPr wrap="square" lIns="91388" tIns="45692" rIns="91388" bIns="45692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300" b="1">
                <a:latin typeface="Helvetica"/>
                <a:cs typeface="Helvetica"/>
              </a:rPr>
              <a:t>Our</a:t>
            </a:r>
          </a:p>
          <a:p>
            <a:pPr algn="ctr">
              <a:lnSpc>
                <a:spcPct val="80000"/>
              </a:lnSpc>
            </a:pPr>
            <a:r>
              <a:rPr lang="en-US" sz="2300" b="1">
                <a:latin typeface="Helvetica"/>
                <a:cs typeface="Helvetica"/>
              </a:rPr>
              <a:t>Challenge</a:t>
            </a:r>
            <a:endParaRPr lang="en-US" sz="2300" spc="-150">
              <a:latin typeface="Helvetica"/>
              <a:cs typeface="Helvetic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8D4074-5499-F5C4-30E8-E0DB66A64B09}"/>
              </a:ext>
            </a:extLst>
          </p:cNvPr>
          <p:cNvSpPr txBox="1"/>
          <p:nvPr/>
        </p:nvSpPr>
        <p:spPr>
          <a:xfrm>
            <a:off x="4423242" y="5540400"/>
            <a:ext cx="1791820" cy="359273"/>
          </a:xfrm>
          <a:prstGeom prst="rect">
            <a:avLst/>
          </a:prstGeom>
          <a:noFill/>
        </p:spPr>
        <p:txBody>
          <a:bodyPr wrap="square" lIns="91388" tIns="45692" rIns="91388" bIns="45692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b="1">
                <a:effectLst/>
                <a:latin typeface="Helvetica" pitchFamily="2" charset="0"/>
                <a:ea typeface="Calibri" panose="020F0502020204030204" pitchFamily="34" charset="0"/>
                <a:cs typeface="Calibri (Body)"/>
              </a:rPr>
              <a:t>Experiments</a:t>
            </a:r>
            <a:endParaRPr lang="en-US" b="1">
              <a:latin typeface="Helvetica" pitchFamily="2" charset="0"/>
              <a:cs typeface="Helvetic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2521D7-B103-3521-D303-629E8CACC915}"/>
              </a:ext>
            </a:extLst>
          </p:cNvPr>
          <p:cNvSpPr txBox="1"/>
          <p:nvPr/>
        </p:nvSpPr>
        <p:spPr>
          <a:xfrm>
            <a:off x="3746995" y="5339020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4</a:t>
            </a:r>
          </a:p>
        </p:txBody>
      </p:sp>
      <p:sp>
        <p:nvSpPr>
          <p:cNvPr id="17" name="Left Arrow 16">
            <a:extLst>
              <a:ext uri="{FF2B5EF4-FFF2-40B4-BE49-F238E27FC236}">
                <a16:creationId xmlns:a16="http://schemas.microsoft.com/office/drawing/2014/main" id="{42007CF6-7D53-5DAC-E869-6A1FEBDD7873}"/>
              </a:ext>
            </a:extLst>
          </p:cNvPr>
          <p:cNvSpPr/>
          <p:nvPr/>
        </p:nvSpPr>
        <p:spPr>
          <a:xfrm rot="2161618">
            <a:off x="3623433" y="4948866"/>
            <a:ext cx="686175" cy="264135"/>
          </a:xfrm>
          <a:prstGeom prst="leftArrow">
            <a:avLst>
              <a:gd name="adj1" fmla="val 50000"/>
              <a:gd name="adj2" fmla="val 13654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Arrow 17">
            <a:extLst>
              <a:ext uri="{FF2B5EF4-FFF2-40B4-BE49-F238E27FC236}">
                <a16:creationId xmlns:a16="http://schemas.microsoft.com/office/drawing/2014/main" id="{7E69978F-9A24-7FD9-F756-0C5BA568C54C}"/>
              </a:ext>
            </a:extLst>
          </p:cNvPr>
          <p:cNvSpPr/>
          <p:nvPr/>
        </p:nvSpPr>
        <p:spPr>
          <a:xfrm rot="3968705">
            <a:off x="4111874" y="4553259"/>
            <a:ext cx="686175" cy="264135"/>
          </a:xfrm>
          <a:prstGeom prst="leftArrow">
            <a:avLst>
              <a:gd name="adj1" fmla="val 50000"/>
              <a:gd name="adj2" fmla="val 13654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B976C426-99EA-8149-19D5-173EFE93B322}"/>
              </a:ext>
            </a:extLst>
          </p:cNvPr>
          <p:cNvSpPr/>
          <p:nvPr/>
        </p:nvSpPr>
        <p:spPr>
          <a:xfrm rot="20433764">
            <a:off x="1323406" y="3301128"/>
            <a:ext cx="1840523" cy="3626271"/>
          </a:xfrm>
          <a:prstGeom prst="arc">
            <a:avLst>
              <a:gd name="adj1" fmla="val 16681923"/>
              <a:gd name="adj2" fmla="val 4362754"/>
            </a:avLst>
          </a:prstGeom>
          <a:ln w="5080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i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CDBAB-B9DF-6896-663F-03497622FAC0}"/>
              </a:ext>
            </a:extLst>
          </p:cNvPr>
          <p:cNvSpPr txBox="1"/>
          <p:nvPr/>
        </p:nvSpPr>
        <p:spPr>
          <a:xfrm>
            <a:off x="836398" y="2794151"/>
            <a:ext cx="201415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 i="1">
                <a:latin typeface="Helvetica" pitchFamily="2" charset="0"/>
              </a:rPr>
              <a:t>Threshold of Knowledge</a:t>
            </a:r>
          </a:p>
        </p:txBody>
      </p:sp>
      <p:sp>
        <p:nvSpPr>
          <p:cNvPr id="19" name="Left Arrow 18">
            <a:extLst>
              <a:ext uri="{FF2B5EF4-FFF2-40B4-BE49-F238E27FC236}">
                <a16:creationId xmlns:a16="http://schemas.microsoft.com/office/drawing/2014/main" id="{A30839B7-9910-DACF-B3CC-F4DCF7F6E88C}"/>
              </a:ext>
            </a:extLst>
          </p:cNvPr>
          <p:cNvSpPr/>
          <p:nvPr/>
        </p:nvSpPr>
        <p:spPr>
          <a:xfrm rot="1329100">
            <a:off x="3128634" y="5415928"/>
            <a:ext cx="686175" cy="264135"/>
          </a:xfrm>
          <a:prstGeom prst="leftArrow">
            <a:avLst>
              <a:gd name="adj1" fmla="val 50000"/>
              <a:gd name="adj2" fmla="val 13654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DCDFF8-B6FC-77E4-AA45-9C81573DD7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contrast="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10335" y="3571735"/>
            <a:ext cx="354147" cy="354147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BB67FD-8850-C997-CBD3-DB05EC0ECB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contrast="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3863" y="4098209"/>
            <a:ext cx="354147" cy="354147"/>
          </a:xfrm>
          <a:prstGeom prst="ellipse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594729-24DB-3EE3-22BE-D5ECD94CF01F}"/>
              </a:ext>
            </a:extLst>
          </p:cNvPr>
          <p:cNvSpPr txBox="1"/>
          <p:nvPr/>
        </p:nvSpPr>
        <p:spPr>
          <a:xfrm>
            <a:off x="3448913" y="3265207"/>
            <a:ext cx="1507525" cy="347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i="1">
                <a:latin typeface="Helvetica" pitchFamily="2" charset="0"/>
              </a:rPr>
              <a:t>Obstacles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ED2819-0C59-39C5-FB56-88150379E96E}"/>
              </a:ext>
            </a:extLst>
          </p:cNvPr>
          <p:cNvSpPr/>
          <p:nvPr/>
        </p:nvSpPr>
        <p:spPr>
          <a:xfrm>
            <a:off x="6843458" y="2917139"/>
            <a:ext cx="317500" cy="320040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F9F603-4B05-F3ED-B4BC-2628F6F29C7A}"/>
              </a:ext>
            </a:extLst>
          </p:cNvPr>
          <p:cNvSpPr txBox="1"/>
          <p:nvPr/>
        </p:nvSpPr>
        <p:spPr>
          <a:xfrm>
            <a:off x="171448" y="6572246"/>
            <a:ext cx="2500312" cy="78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400" i="1"/>
              <a:t>An honest description of where we are now, based on evidence and observation, before deciding what to do next.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4073E0-7C94-9E69-33FE-CFD1B1760930}"/>
              </a:ext>
            </a:extLst>
          </p:cNvPr>
          <p:cNvSpPr txBox="1"/>
          <p:nvPr/>
        </p:nvSpPr>
        <p:spPr>
          <a:xfrm>
            <a:off x="4872035" y="4138609"/>
            <a:ext cx="2271712" cy="9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i="1"/>
              <a:t>A specific, near-term description of what we want the situation to look like next on the way toward the larger challenge.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44CDCB-0D58-4DD2-2A73-8AE30B833D3C}"/>
              </a:ext>
            </a:extLst>
          </p:cNvPr>
          <p:cNvSpPr txBox="1"/>
          <p:nvPr/>
        </p:nvSpPr>
        <p:spPr>
          <a:xfrm>
            <a:off x="7229475" y="3219447"/>
            <a:ext cx="2695572" cy="613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400"/>
              <a:t>A goal that gives us direction and purpose, even though we don't yet know exactly how to get there.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E860F3-92B4-E379-D934-ADC435B9F612}"/>
              </a:ext>
            </a:extLst>
          </p:cNvPr>
          <p:cNvSpPr txBox="1"/>
          <p:nvPr/>
        </p:nvSpPr>
        <p:spPr>
          <a:xfrm>
            <a:off x="4152897" y="6062660"/>
            <a:ext cx="2271712" cy="613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i="1"/>
              <a:t>Small, purposeful tests that help us learn what gets us closer to the next target.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CE29038-7EEC-D598-DC7C-F113788C2AE3}"/>
              </a:ext>
            </a:extLst>
          </p:cNvPr>
          <p:cNvSpPr/>
          <p:nvPr/>
        </p:nvSpPr>
        <p:spPr>
          <a:xfrm>
            <a:off x="4329112" y="5414960"/>
            <a:ext cx="1885949" cy="600075"/>
          </a:xfrm>
          <a:prstGeom prst="roundRect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9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ight Arrow 50"/>
          <p:cNvSpPr/>
          <p:nvPr/>
        </p:nvSpPr>
        <p:spPr>
          <a:xfrm>
            <a:off x="1918878" y="3571115"/>
            <a:ext cx="5902084" cy="868680"/>
          </a:xfrm>
          <a:prstGeom prst="rightArrow">
            <a:avLst/>
          </a:prstGeom>
          <a:solidFill>
            <a:srgbClr val="FFFFFF"/>
          </a:solidFill>
          <a:ln w="3810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00"/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7936485" y="3328767"/>
            <a:ext cx="1325880" cy="13258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8" name="TextBox 47"/>
          <p:cNvSpPr txBox="1"/>
          <p:nvPr/>
        </p:nvSpPr>
        <p:spPr>
          <a:xfrm>
            <a:off x="7855529" y="3854991"/>
            <a:ext cx="1482458" cy="347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>
                <a:latin typeface="Helvetica"/>
                <a:cs typeface="Helvetica"/>
              </a:rPr>
              <a:t>Challenge</a:t>
            </a:r>
          </a:p>
        </p:txBody>
      </p:sp>
      <p:sp>
        <p:nvSpPr>
          <p:cNvPr id="56" name="Explosion 2 55"/>
          <p:cNvSpPr>
            <a:spLocks noChangeAspect="1"/>
          </p:cNvSpPr>
          <p:nvPr/>
        </p:nvSpPr>
        <p:spPr>
          <a:xfrm rot="2394656">
            <a:off x="2262155" y="3139357"/>
            <a:ext cx="1600026" cy="1737360"/>
          </a:xfrm>
          <a:prstGeom prst="irregularSeal2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" name="Rectangle 3"/>
          <p:cNvSpPr/>
          <p:nvPr/>
        </p:nvSpPr>
        <p:spPr>
          <a:xfrm>
            <a:off x="1546555" y="3814638"/>
            <a:ext cx="2597569" cy="3520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3846406" y="3340509"/>
            <a:ext cx="1280160" cy="128016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1" name="TextBox 40"/>
          <p:cNvSpPr txBox="1"/>
          <p:nvPr/>
        </p:nvSpPr>
        <p:spPr>
          <a:xfrm>
            <a:off x="3978689" y="3691832"/>
            <a:ext cx="1008287" cy="594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>
                <a:latin typeface="Helvetica"/>
                <a:cs typeface="Helvetica"/>
              </a:rPr>
              <a:t>Next</a:t>
            </a:r>
          </a:p>
          <a:p>
            <a:pPr algn="ctr">
              <a:lnSpc>
                <a:spcPct val="80000"/>
              </a:lnSpc>
            </a:pPr>
            <a:r>
              <a:rPr lang="en-US" b="1">
                <a:latin typeface="Helvetica"/>
                <a:cs typeface="Helvetica"/>
              </a:rPr>
              <a:t>Target</a:t>
            </a:r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829745" y="3340509"/>
            <a:ext cx="1280160" cy="128016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37" name="TextBox 36"/>
          <p:cNvSpPr txBox="1"/>
          <p:nvPr/>
        </p:nvSpPr>
        <p:spPr>
          <a:xfrm>
            <a:off x="802245" y="3698044"/>
            <a:ext cx="1343893" cy="594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>
                <a:latin typeface="Helvetica"/>
                <a:cs typeface="Helvetica"/>
              </a:rPr>
              <a:t>Current</a:t>
            </a:r>
          </a:p>
          <a:p>
            <a:pPr algn="ctr">
              <a:lnSpc>
                <a:spcPct val="80000"/>
              </a:lnSpc>
            </a:pPr>
            <a:r>
              <a:rPr lang="en-US" b="1">
                <a:latin typeface="Helvetica"/>
                <a:cs typeface="Helvetica"/>
              </a:rPr>
              <a:t>Situation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079059" y="3795428"/>
            <a:ext cx="179889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b="1">
                <a:latin typeface="Helvetica"/>
                <a:cs typeface="Helvetica"/>
              </a:rPr>
              <a:t>Experiments</a:t>
            </a:r>
            <a:endParaRPr lang="en-US" sz="2100"/>
          </a:p>
        </p:txBody>
      </p:sp>
      <p:sp>
        <p:nvSpPr>
          <p:cNvPr id="31" name="Rectangle 30"/>
          <p:cNvSpPr/>
          <p:nvPr/>
        </p:nvSpPr>
        <p:spPr>
          <a:xfrm rot="1140000">
            <a:off x="6864129" y="3627515"/>
            <a:ext cx="251460" cy="754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6685580" y="3500049"/>
            <a:ext cx="335280" cy="1005840"/>
          </a:xfrm>
          <a:prstGeom prst="line">
            <a:avLst/>
          </a:prstGeom>
          <a:ln w="41275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6964412" y="3500049"/>
            <a:ext cx="335280" cy="1005840"/>
          </a:xfrm>
          <a:prstGeom prst="line">
            <a:avLst/>
          </a:prstGeom>
          <a:ln w="41275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>
            <a:spLocks noChangeAspect="1"/>
          </p:cNvSpPr>
          <p:nvPr/>
        </p:nvSpPr>
        <p:spPr>
          <a:xfrm>
            <a:off x="5245995" y="3867614"/>
            <a:ext cx="274320" cy="27432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5622618" y="3864261"/>
            <a:ext cx="274320" cy="27432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5999242" y="3866771"/>
            <a:ext cx="274320" cy="27432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6389720" y="3870267"/>
            <a:ext cx="274320" cy="27432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7" name="Left Bracket 6">
            <a:extLst>
              <a:ext uri="{FF2B5EF4-FFF2-40B4-BE49-F238E27FC236}">
                <a16:creationId xmlns:a16="http://schemas.microsoft.com/office/drawing/2014/main" id="{ABF30D52-59F6-B54A-67AF-D886D4BC3BD0}"/>
              </a:ext>
            </a:extLst>
          </p:cNvPr>
          <p:cNvSpPr/>
          <p:nvPr/>
        </p:nvSpPr>
        <p:spPr>
          <a:xfrm rot="16200000">
            <a:off x="2915539" y="3054328"/>
            <a:ext cx="172565" cy="3500087"/>
          </a:xfrm>
          <a:prstGeom prst="leftBracket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32FFEA-419C-AC6E-7CA7-1A4F62613A87}"/>
              </a:ext>
            </a:extLst>
          </p:cNvPr>
          <p:cNvSpPr txBox="1"/>
          <p:nvPr/>
        </p:nvSpPr>
        <p:spPr>
          <a:xfrm>
            <a:off x="1641375" y="4973027"/>
            <a:ext cx="2724400" cy="3701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i="1">
                <a:latin typeface="Helvetica"/>
                <a:cs typeface="Helvetica"/>
              </a:rPr>
              <a:t>Keep repeating this</a:t>
            </a:r>
            <a:endParaRPr lang="en-US" i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368F1D-4F9A-6DFD-5ABF-21B1BC1D7544}"/>
              </a:ext>
            </a:extLst>
          </p:cNvPr>
          <p:cNvSpPr txBox="1"/>
          <p:nvPr/>
        </p:nvSpPr>
        <p:spPr>
          <a:xfrm>
            <a:off x="0" y="847285"/>
            <a:ext cx="10058400" cy="1336255"/>
          </a:xfrm>
          <a:prstGeom prst="rect">
            <a:avLst/>
          </a:prstGeom>
          <a:noFill/>
        </p:spPr>
        <p:txBody>
          <a:bodyPr wrap="square" lIns="101846" tIns="50923" rIns="101846" bIns="50923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4200" b="1">
                <a:latin typeface="Helvetica"/>
                <a:cs typeface="Helvetica"/>
              </a:rPr>
              <a:t>THE PROGRESS PATH</a:t>
            </a:r>
          </a:p>
          <a:p>
            <a:pPr algn="ctr">
              <a:lnSpc>
                <a:spcPct val="95000"/>
              </a:lnSpc>
            </a:pPr>
            <a:r>
              <a:rPr lang="en-US" sz="4000" b="1" i="1">
                <a:latin typeface="Helvetica"/>
                <a:cs typeface="Helvetica"/>
              </a:rPr>
              <a:t>Work Like a Scientist!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958650-564E-5D9B-1305-3A43AC7D3D26}"/>
              </a:ext>
            </a:extLst>
          </p:cNvPr>
          <p:cNvSpPr txBox="1"/>
          <p:nvPr/>
        </p:nvSpPr>
        <p:spPr>
          <a:xfrm>
            <a:off x="8089902" y="7327901"/>
            <a:ext cx="1828800" cy="307756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algn="r"/>
            <a:r>
              <a:rPr lang="en-US" sz="1400" b="1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Poster 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725D07-A724-E9A3-B074-A2C29AB6ADE0}"/>
              </a:ext>
            </a:extLst>
          </p:cNvPr>
          <p:cNvSpPr txBox="1"/>
          <p:nvPr/>
        </p:nvSpPr>
        <p:spPr>
          <a:xfrm>
            <a:off x="100836" y="7397883"/>
            <a:ext cx="2907746" cy="285754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r>
              <a:rPr lang="en-US" sz="1200" b="1">
                <a:solidFill>
                  <a:schemeClr val="bg1">
                    <a:lumMod val="65000"/>
                  </a:schemeClr>
                </a:solidFill>
              </a:rPr>
              <a:t>Kata in the Classroom / katatogrow.com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BA1BC2-445F-F754-D31E-9FCBF3EE6487}"/>
              </a:ext>
            </a:extLst>
          </p:cNvPr>
          <p:cNvSpPr txBox="1"/>
          <p:nvPr/>
        </p:nvSpPr>
        <p:spPr>
          <a:xfrm>
            <a:off x="8240390" y="2716406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94A90-EE7E-E756-C6EA-689C29E2B37E}"/>
              </a:ext>
            </a:extLst>
          </p:cNvPr>
          <p:cNvSpPr txBox="1"/>
          <p:nvPr/>
        </p:nvSpPr>
        <p:spPr>
          <a:xfrm>
            <a:off x="1149045" y="2738608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latin typeface="Helvetica"/>
                <a:cs typeface="Helvetica"/>
              </a:rPr>
              <a:t>2</a:t>
            </a:r>
            <a:endParaRPr lang="en-US" sz="3600" b="1">
              <a:latin typeface="Helvetica"/>
              <a:cs typeface="Helvetic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DD161F-FF7F-D56D-C46E-53E22FF89C89}"/>
              </a:ext>
            </a:extLst>
          </p:cNvPr>
          <p:cNvSpPr txBox="1"/>
          <p:nvPr/>
        </p:nvSpPr>
        <p:spPr>
          <a:xfrm>
            <a:off x="4166196" y="2728280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D127AE-0999-7D2D-B483-B4476849C597}"/>
              </a:ext>
            </a:extLst>
          </p:cNvPr>
          <p:cNvSpPr txBox="1"/>
          <p:nvPr/>
        </p:nvSpPr>
        <p:spPr>
          <a:xfrm>
            <a:off x="2629048" y="2623673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62604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/>
          <p:cNvSpPr/>
          <p:nvPr/>
        </p:nvSpPr>
        <p:spPr>
          <a:xfrm>
            <a:off x="1883635" y="3655597"/>
            <a:ext cx="3844943" cy="2394249"/>
          </a:xfrm>
          <a:custGeom>
            <a:avLst/>
            <a:gdLst>
              <a:gd name="connsiteX0" fmla="*/ 0 w 3495403"/>
              <a:gd name="connsiteY0" fmla="*/ 2112573 h 2112573"/>
              <a:gd name="connsiteX1" fmla="*/ 477789 w 3495403"/>
              <a:gd name="connsiteY1" fmla="*/ 2037124 h 2112573"/>
              <a:gd name="connsiteX2" fmla="*/ 754403 w 3495403"/>
              <a:gd name="connsiteY2" fmla="*/ 1521555 h 2112573"/>
              <a:gd name="connsiteX3" fmla="*/ 1458513 w 3495403"/>
              <a:gd name="connsiteY3" fmla="*/ 1521555 h 2112573"/>
              <a:gd name="connsiteX4" fmla="*/ 1697408 w 3495403"/>
              <a:gd name="connsiteY4" fmla="*/ 917963 h 2112573"/>
              <a:gd name="connsiteX5" fmla="*/ 1207046 w 3495403"/>
              <a:gd name="connsiteY5" fmla="*/ 867664 h 2112573"/>
              <a:gd name="connsiteX6" fmla="*/ 2112330 w 3495403"/>
              <a:gd name="connsiteY6" fmla="*/ 402395 h 2112573"/>
              <a:gd name="connsiteX7" fmla="*/ 2464385 w 3495403"/>
              <a:gd name="connsiteY7" fmla="*/ 867664 h 2112573"/>
              <a:gd name="connsiteX8" fmla="*/ 2690706 w 3495403"/>
              <a:gd name="connsiteY8" fmla="*/ 264072 h 2112573"/>
              <a:gd name="connsiteX9" fmla="*/ 2979894 w 3495403"/>
              <a:gd name="connsiteY9" fmla="*/ 0 h 2112573"/>
              <a:gd name="connsiteX10" fmla="*/ 3495403 w 3495403"/>
              <a:gd name="connsiteY10" fmla="*/ 12575 h 2112573"/>
              <a:gd name="connsiteX11" fmla="*/ 3495403 w 3495403"/>
              <a:gd name="connsiteY11" fmla="*/ 12575 h 2112573"/>
              <a:gd name="connsiteX12" fmla="*/ 3495403 w 3495403"/>
              <a:gd name="connsiteY12" fmla="*/ 12575 h 211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95403" h="2112573">
                <a:moveTo>
                  <a:pt x="0" y="2112573"/>
                </a:moveTo>
                <a:lnTo>
                  <a:pt x="477789" y="2037124"/>
                </a:lnTo>
                <a:lnTo>
                  <a:pt x="754403" y="1521555"/>
                </a:lnTo>
                <a:lnTo>
                  <a:pt x="1458513" y="1521555"/>
                </a:lnTo>
                <a:lnTo>
                  <a:pt x="1697408" y="917963"/>
                </a:lnTo>
                <a:lnTo>
                  <a:pt x="1207046" y="867664"/>
                </a:lnTo>
                <a:lnTo>
                  <a:pt x="2112330" y="402395"/>
                </a:lnTo>
                <a:lnTo>
                  <a:pt x="2464385" y="867664"/>
                </a:lnTo>
                <a:lnTo>
                  <a:pt x="2690706" y="264072"/>
                </a:lnTo>
                <a:lnTo>
                  <a:pt x="2979894" y="0"/>
                </a:lnTo>
                <a:lnTo>
                  <a:pt x="3495403" y="12575"/>
                </a:lnTo>
                <a:lnTo>
                  <a:pt x="3495403" y="12575"/>
                </a:lnTo>
                <a:lnTo>
                  <a:pt x="3495403" y="12575"/>
                </a:lnTo>
              </a:path>
            </a:pathLst>
          </a:custGeom>
          <a:ln w="762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1858" tIns="50929" rIns="101858" bIns="50929" rtlCol="0" anchor="ctr"/>
          <a:lstStyle/>
          <a:p>
            <a:pPr algn="ctr"/>
            <a:endParaRPr lang="en-US"/>
          </a:p>
        </p:txBody>
      </p:sp>
      <p:pic>
        <p:nvPicPr>
          <p:cNvPr id="54" name="Picture 53" descr="Stick Figure Climbing Stairs.jpg"/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8" b="100000" l="0" r="100000">
                        <a14:foregroundMark x1="61465" y1="7591" x2="61465" y2="75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581" y="4431526"/>
            <a:ext cx="663663" cy="144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Oval 88"/>
          <p:cNvSpPr>
            <a:spLocks/>
          </p:cNvSpPr>
          <p:nvPr/>
        </p:nvSpPr>
        <p:spPr>
          <a:xfrm>
            <a:off x="451340" y="5293335"/>
            <a:ext cx="1554480" cy="155448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2" rIns="91388" bIns="45692" rtlCol="0" anchor="ctr"/>
          <a:lstStyle/>
          <a:p>
            <a:pPr algn="ctr"/>
            <a:endParaRPr lang="en-US"/>
          </a:p>
        </p:txBody>
      </p:sp>
      <p:cxnSp>
        <p:nvCxnSpPr>
          <p:cNvPr id="96" name="Straight Arrow Connector 95"/>
          <p:cNvCxnSpPr/>
          <p:nvPr/>
        </p:nvCxnSpPr>
        <p:spPr>
          <a:xfrm flipV="1">
            <a:off x="6401766" y="2852554"/>
            <a:ext cx="1707875" cy="841760"/>
          </a:xfrm>
          <a:prstGeom prst="straightConnector1">
            <a:avLst/>
          </a:prstGeom>
          <a:ln w="63500">
            <a:solidFill>
              <a:srgbClr val="00000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7118219" y="3093362"/>
            <a:ext cx="317500" cy="320040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7514739" y="2903024"/>
            <a:ext cx="317500" cy="320040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8" tIns="45704" rIns="91408" bIns="45704"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>
            <a:spLocks/>
          </p:cNvSpPr>
          <p:nvPr/>
        </p:nvSpPr>
        <p:spPr>
          <a:xfrm>
            <a:off x="5523637" y="2893049"/>
            <a:ext cx="1554480" cy="155448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2" rIns="91388" bIns="45692"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/>
          </p:cNvSpPr>
          <p:nvPr/>
        </p:nvSpPr>
        <p:spPr>
          <a:xfrm>
            <a:off x="8156211" y="1957035"/>
            <a:ext cx="1554480" cy="1554480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2" rIns="91388" bIns="45692"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8580359" y="1333083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2205" y="4661192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latin typeface="Helvetica"/>
                <a:cs typeface="Helvetica"/>
              </a:rPr>
              <a:t>2</a:t>
            </a:r>
            <a:endParaRPr lang="en-US" sz="3600" b="1">
              <a:latin typeface="Helvetica"/>
              <a:cs typeface="Helvetic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24658" y="2271080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0" y="459357"/>
            <a:ext cx="10058400" cy="1336255"/>
          </a:xfrm>
          <a:prstGeom prst="rect">
            <a:avLst/>
          </a:prstGeom>
          <a:noFill/>
        </p:spPr>
        <p:txBody>
          <a:bodyPr wrap="square" lIns="101846" tIns="50923" rIns="101846" bIns="50923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4200" b="1">
                <a:latin typeface="Helvetica"/>
                <a:cs typeface="Helvetica"/>
              </a:rPr>
              <a:t>THE PROGRESS PATH</a:t>
            </a:r>
          </a:p>
          <a:p>
            <a:pPr algn="ctr">
              <a:lnSpc>
                <a:spcPct val="95000"/>
              </a:lnSpc>
            </a:pPr>
            <a:r>
              <a:rPr lang="en-US" sz="4000" b="1" i="1">
                <a:latin typeface="Helvetica"/>
                <a:cs typeface="Helvetica"/>
              </a:rPr>
              <a:t>Work Like a Scientist!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89902" y="7327901"/>
            <a:ext cx="1828800" cy="307756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algn="r"/>
            <a:r>
              <a:rPr lang="en-US" sz="1400" b="1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Poster 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0836" y="7397883"/>
            <a:ext cx="2907746" cy="285754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r>
              <a:rPr lang="en-US" sz="1200" b="1">
                <a:solidFill>
                  <a:schemeClr val="bg1">
                    <a:lumMod val="65000"/>
                  </a:schemeClr>
                </a:solidFill>
              </a:rPr>
              <a:t>Kata in the Classroom / katatogrow.com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29396D9-A4D1-7C4D-BB31-52CEA1FF69DF}"/>
              </a:ext>
            </a:extLst>
          </p:cNvPr>
          <p:cNvSpPr txBox="1"/>
          <p:nvPr/>
        </p:nvSpPr>
        <p:spPr>
          <a:xfrm>
            <a:off x="5526781" y="3167525"/>
            <a:ext cx="1571183" cy="1001051"/>
          </a:xfrm>
          <a:prstGeom prst="rect">
            <a:avLst/>
          </a:prstGeom>
          <a:noFill/>
        </p:spPr>
        <p:txBody>
          <a:bodyPr wrap="square" lIns="91388" tIns="45692" rIns="91388" bIns="45692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300" b="1">
                <a:latin typeface="Helvetica"/>
                <a:cs typeface="Helvetica"/>
              </a:rPr>
              <a:t>Define our Next Target</a:t>
            </a:r>
            <a:endParaRPr lang="en-US" sz="2300">
              <a:latin typeface="Helvetica"/>
              <a:cs typeface="Helvetica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D4EC6D-3669-5040-86F1-71ADD656E36A}"/>
              </a:ext>
            </a:extLst>
          </p:cNvPr>
          <p:cNvSpPr txBox="1"/>
          <p:nvPr/>
        </p:nvSpPr>
        <p:spPr>
          <a:xfrm>
            <a:off x="8071183" y="2361501"/>
            <a:ext cx="1724005" cy="669229"/>
          </a:xfrm>
          <a:prstGeom prst="rect">
            <a:avLst/>
          </a:prstGeom>
          <a:noFill/>
        </p:spPr>
        <p:txBody>
          <a:bodyPr wrap="square" lIns="91388" tIns="45692" rIns="91388" bIns="45692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300" b="1">
                <a:latin typeface="Helvetica"/>
                <a:cs typeface="Helvetica"/>
              </a:rPr>
              <a:t>Our</a:t>
            </a:r>
          </a:p>
          <a:p>
            <a:pPr algn="ctr">
              <a:lnSpc>
                <a:spcPct val="80000"/>
              </a:lnSpc>
            </a:pPr>
            <a:r>
              <a:rPr lang="en-US" sz="2300" b="1">
                <a:latin typeface="Helvetica"/>
                <a:cs typeface="Helvetica"/>
              </a:rPr>
              <a:t>Challenge</a:t>
            </a:r>
            <a:endParaRPr lang="en-US" sz="2300" spc="-150">
              <a:latin typeface="Helvetica"/>
              <a:cs typeface="Helvetic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8D4074-5499-F5C4-30E8-E0DB66A64B09}"/>
              </a:ext>
            </a:extLst>
          </p:cNvPr>
          <p:cNvSpPr txBox="1"/>
          <p:nvPr/>
        </p:nvSpPr>
        <p:spPr>
          <a:xfrm>
            <a:off x="4366093" y="5783297"/>
            <a:ext cx="2339508" cy="620883"/>
          </a:xfrm>
          <a:prstGeom prst="rect">
            <a:avLst/>
          </a:prstGeom>
          <a:noFill/>
        </p:spPr>
        <p:txBody>
          <a:bodyPr wrap="square" lIns="91388" tIns="45692" rIns="91388" bIns="45692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b="1">
                <a:effectLst/>
                <a:latin typeface="Helvetica" pitchFamily="2" charset="0"/>
                <a:ea typeface="Calibri" panose="020F0502020204030204" pitchFamily="34" charset="0"/>
                <a:cs typeface="Calibri (Body)"/>
              </a:rPr>
              <a:t>Use Experiments to try to get there</a:t>
            </a:r>
            <a:endParaRPr lang="en-US" b="1">
              <a:latin typeface="Helvetica" pitchFamily="2" charset="0"/>
              <a:cs typeface="Helvetic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2521D7-B103-3521-D303-629E8CACC915}"/>
              </a:ext>
            </a:extLst>
          </p:cNvPr>
          <p:cNvSpPr txBox="1"/>
          <p:nvPr/>
        </p:nvSpPr>
        <p:spPr>
          <a:xfrm>
            <a:off x="3804147" y="5624780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4</a:t>
            </a:r>
          </a:p>
        </p:txBody>
      </p:sp>
      <p:sp>
        <p:nvSpPr>
          <p:cNvPr id="17" name="Left Arrow 16">
            <a:extLst>
              <a:ext uri="{FF2B5EF4-FFF2-40B4-BE49-F238E27FC236}">
                <a16:creationId xmlns:a16="http://schemas.microsoft.com/office/drawing/2014/main" id="{42007CF6-7D53-5DAC-E869-6A1FEBDD7873}"/>
              </a:ext>
            </a:extLst>
          </p:cNvPr>
          <p:cNvSpPr/>
          <p:nvPr/>
        </p:nvSpPr>
        <p:spPr>
          <a:xfrm rot="2161618">
            <a:off x="3652009" y="5277490"/>
            <a:ext cx="686175" cy="264135"/>
          </a:xfrm>
          <a:prstGeom prst="leftArrow">
            <a:avLst>
              <a:gd name="adj1" fmla="val 50000"/>
              <a:gd name="adj2" fmla="val 13654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Arrow 17">
            <a:extLst>
              <a:ext uri="{FF2B5EF4-FFF2-40B4-BE49-F238E27FC236}">
                <a16:creationId xmlns:a16="http://schemas.microsoft.com/office/drawing/2014/main" id="{7E69978F-9A24-7FD9-F756-0C5BA568C54C}"/>
              </a:ext>
            </a:extLst>
          </p:cNvPr>
          <p:cNvSpPr/>
          <p:nvPr/>
        </p:nvSpPr>
        <p:spPr>
          <a:xfrm rot="3968705">
            <a:off x="4140450" y="4881883"/>
            <a:ext cx="686175" cy="264135"/>
          </a:xfrm>
          <a:prstGeom prst="leftArrow">
            <a:avLst>
              <a:gd name="adj1" fmla="val 50000"/>
              <a:gd name="adj2" fmla="val 13654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B976C426-99EA-8149-19D5-173EFE93B322}"/>
              </a:ext>
            </a:extLst>
          </p:cNvPr>
          <p:cNvSpPr/>
          <p:nvPr/>
        </p:nvSpPr>
        <p:spPr>
          <a:xfrm rot="20433764">
            <a:off x="1351982" y="3629752"/>
            <a:ext cx="1840523" cy="3626271"/>
          </a:xfrm>
          <a:prstGeom prst="arc">
            <a:avLst>
              <a:gd name="adj1" fmla="val 16681923"/>
              <a:gd name="adj2" fmla="val 4362754"/>
            </a:avLst>
          </a:prstGeom>
          <a:ln w="5080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i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CDBAB-B9DF-6896-663F-03497622FAC0}"/>
              </a:ext>
            </a:extLst>
          </p:cNvPr>
          <p:cNvSpPr txBox="1"/>
          <p:nvPr/>
        </p:nvSpPr>
        <p:spPr>
          <a:xfrm>
            <a:off x="864974" y="3122775"/>
            <a:ext cx="201415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 i="1">
                <a:latin typeface="Helvetica" pitchFamily="2" charset="0"/>
              </a:rPr>
              <a:t>Threshold of Knowledge</a:t>
            </a:r>
          </a:p>
        </p:txBody>
      </p:sp>
      <p:sp>
        <p:nvSpPr>
          <p:cNvPr id="19" name="Left Arrow 18">
            <a:extLst>
              <a:ext uri="{FF2B5EF4-FFF2-40B4-BE49-F238E27FC236}">
                <a16:creationId xmlns:a16="http://schemas.microsoft.com/office/drawing/2014/main" id="{A30839B7-9910-DACF-B3CC-F4DCF7F6E88C}"/>
              </a:ext>
            </a:extLst>
          </p:cNvPr>
          <p:cNvSpPr/>
          <p:nvPr/>
        </p:nvSpPr>
        <p:spPr>
          <a:xfrm rot="1329100">
            <a:off x="3157210" y="5744552"/>
            <a:ext cx="686175" cy="264135"/>
          </a:xfrm>
          <a:prstGeom prst="leftArrow">
            <a:avLst>
              <a:gd name="adj1" fmla="val 50000"/>
              <a:gd name="adj2" fmla="val 13654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D95C41-C37A-BE04-90B3-20B9B9067E25}"/>
              </a:ext>
            </a:extLst>
          </p:cNvPr>
          <p:cNvSpPr/>
          <p:nvPr/>
        </p:nvSpPr>
        <p:spPr>
          <a:xfrm>
            <a:off x="4329120" y="5712346"/>
            <a:ext cx="2331720" cy="749808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DCDFF8-B6FC-77E4-AA45-9C81573DD7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contrast="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38911" y="3900359"/>
            <a:ext cx="354147" cy="354147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BB67FD-8850-C997-CBD3-DB05EC0ECB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contrast="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2439" y="4426833"/>
            <a:ext cx="354147" cy="354147"/>
          </a:xfrm>
          <a:prstGeom prst="ellipse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594729-24DB-3EE3-22BE-D5ECD94CF01F}"/>
              </a:ext>
            </a:extLst>
          </p:cNvPr>
          <p:cNvSpPr txBox="1"/>
          <p:nvPr/>
        </p:nvSpPr>
        <p:spPr>
          <a:xfrm>
            <a:off x="3477489" y="3593831"/>
            <a:ext cx="1507525" cy="347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i="1">
                <a:latin typeface="Helvetica" pitchFamily="2" charset="0"/>
              </a:rPr>
              <a:t>Obstacles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4875C3-F239-3225-860D-DCEA49414C06}"/>
              </a:ext>
            </a:extLst>
          </p:cNvPr>
          <p:cNvSpPr txBox="1"/>
          <p:nvPr/>
        </p:nvSpPr>
        <p:spPr>
          <a:xfrm>
            <a:off x="422031" y="5693163"/>
            <a:ext cx="1617201" cy="869733"/>
          </a:xfrm>
          <a:prstGeom prst="rect">
            <a:avLst/>
          </a:prstGeom>
          <a:noFill/>
        </p:spPr>
        <p:txBody>
          <a:bodyPr wrap="square" lIns="91388" tIns="45692" rIns="91388" bIns="45692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b="1" spc="-40">
                <a:latin typeface="Helvetica"/>
                <a:cs typeface="Helvetica"/>
              </a:rPr>
              <a:t>Determine</a:t>
            </a:r>
            <a:r>
              <a:rPr lang="en-US" b="1">
                <a:latin typeface="Helvetica"/>
                <a:cs typeface="Helvetica"/>
              </a:rPr>
              <a:t> Where We Are Now</a:t>
            </a:r>
          </a:p>
        </p:txBody>
      </p:sp>
    </p:spTree>
    <p:extLst>
      <p:ext uri="{BB962C8B-B14F-4D97-AF65-F5344CB8AC3E}">
        <p14:creationId xmlns:p14="http://schemas.microsoft.com/office/powerpoint/2010/main" val="1121531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ight Arrow 50"/>
          <p:cNvSpPr/>
          <p:nvPr/>
        </p:nvSpPr>
        <p:spPr>
          <a:xfrm>
            <a:off x="1918878" y="3571115"/>
            <a:ext cx="5902084" cy="868680"/>
          </a:xfrm>
          <a:prstGeom prst="rightArrow">
            <a:avLst/>
          </a:prstGeom>
          <a:solidFill>
            <a:srgbClr val="FFFFFF"/>
          </a:solidFill>
          <a:ln w="3810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00"/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7907456" y="3256196"/>
            <a:ext cx="1463040" cy="14630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56" name="Explosion 2 55"/>
          <p:cNvSpPr>
            <a:spLocks noChangeAspect="1"/>
          </p:cNvSpPr>
          <p:nvPr/>
        </p:nvSpPr>
        <p:spPr>
          <a:xfrm rot="2394656">
            <a:off x="2262155" y="3139357"/>
            <a:ext cx="1600026" cy="1737360"/>
          </a:xfrm>
          <a:prstGeom prst="irregularSeal2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" name="Rectangle 3"/>
          <p:cNvSpPr/>
          <p:nvPr/>
        </p:nvSpPr>
        <p:spPr>
          <a:xfrm>
            <a:off x="1546555" y="3814638"/>
            <a:ext cx="2597569" cy="3520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3846406" y="3340509"/>
            <a:ext cx="1280160" cy="128016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1" name="TextBox 40"/>
          <p:cNvSpPr txBox="1"/>
          <p:nvPr/>
        </p:nvSpPr>
        <p:spPr>
          <a:xfrm>
            <a:off x="3862575" y="3595814"/>
            <a:ext cx="1246454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>
                <a:latin typeface="Helvetica"/>
                <a:cs typeface="Helvetica"/>
              </a:rPr>
              <a:t>Set your</a:t>
            </a:r>
          </a:p>
          <a:p>
            <a:pPr algn="ctr">
              <a:lnSpc>
                <a:spcPct val="80000"/>
              </a:lnSpc>
            </a:pPr>
            <a:r>
              <a:rPr lang="en-US" b="1">
                <a:latin typeface="Helvetica"/>
                <a:cs typeface="Helvetica"/>
              </a:rPr>
              <a:t>Next</a:t>
            </a:r>
          </a:p>
          <a:p>
            <a:pPr algn="ctr">
              <a:lnSpc>
                <a:spcPct val="80000"/>
              </a:lnSpc>
            </a:pPr>
            <a:r>
              <a:rPr lang="en-US" b="1">
                <a:latin typeface="Helvetica"/>
                <a:cs typeface="Helvetica"/>
              </a:rPr>
              <a:t>Target</a:t>
            </a:r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829745" y="3340509"/>
            <a:ext cx="1280160" cy="128016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37" name="TextBox 36"/>
          <p:cNvSpPr txBox="1"/>
          <p:nvPr/>
        </p:nvSpPr>
        <p:spPr>
          <a:xfrm>
            <a:off x="802245" y="3698044"/>
            <a:ext cx="1343893" cy="594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>
                <a:latin typeface="Helvetica"/>
                <a:cs typeface="Helvetica"/>
              </a:rPr>
              <a:t>Current</a:t>
            </a:r>
          </a:p>
          <a:p>
            <a:pPr algn="ctr">
              <a:lnSpc>
                <a:spcPct val="80000"/>
              </a:lnSpc>
            </a:pPr>
            <a:r>
              <a:rPr lang="en-US" b="1">
                <a:latin typeface="Helvetica"/>
                <a:cs typeface="Helvetica"/>
              </a:rPr>
              <a:t>Situation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079059" y="3795428"/>
            <a:ext cx="179889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b="1">
                <a:latin typeface="Helvetica"/>
                <a:cs typeface="Helvetica"/>
              </a:rPr>
              <a:t>Experiments</a:t>
            </a:r>
            <a:endParaRPr lang="en-US" sz="2100"/>
          </a:p>
        </p:txBody>
      </p:sp>
      <p:sp>
        <p:nvSpPr>
          <p:cNvPr id="31" name="Rectangle 30"/>
          <p:cNvSpPr/>
          <p:nvPr/>
        </p:nvSpPr>
        <p:spPr>
          <a:xfrm rot="1140000">
            <a:off x="6864129" y="3627515"/>
            <a:ext cx="251460" cy="754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6685580" y="3500049"/>
            <a:ext cx="335280" cy="1005840"/>
          </a:xfrm>
          <a:prstGeom prst="line">
            <a:avLst/>
          </a:prstGeom>
          <a:ln w="41275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6964412" y="3500049"/>
            <a:ext cx="335280" cy="1005840"/>
          </a:xfrm>
          <a:prstGeom prst="line">
            <a:avLst/>
          </a:prstGeom>
          <a:ln w="41275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>
            <a:spLocks noChangeAspect="1"/>
          </p:cNvSpPr>
          <p:nvPr/>
        </p:nvSpPr>
        <p:spPr>
          <a:xfrm>
            <a:off x="5245995" y="3867614"/>
            <a:ext cx="274320" cy="27432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5622618" y="3864261"/>
            <a:ext cx="274320" cy="27432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5999242" y="3866771"/>
            <a:ext cx="274320" cy="27432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6389720" y="3870267"/>
            <a:ext cx="274320" cy="27432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7" name="Left Bracket 6">
            <a:extLst>
              <a:ext uri="{FF2B5EF4-FFF2-40B4-BE49-F238E27FC236}">
                <a16:creationId xmlns:a16="http://schemas.microsoft.com/office/drawing/2014/main" id="{ABF30D52-59F6-B54A-67AF-D886D4BC3BD0}"/>
              </a:ext>
            </a:extLst>
          </p:cNvPr>
          <p:cNvSpPr/>
          <p:nvPr/>
        </p:nvSpPr>
        <p:spPr>
          <a:xfrm rot="16200000">
            <a:off x="2915539" y="3054328"/>
            <a:ext cx="172565" cy="3500087"/>
          </a:xfrm>
          <a:prstGeom prst="leftBracket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32FFEA-419C-AC6E-7CA7-1A4F62613A87}"/>
              </a:ext>
            </a:extLst>
          </p:cNvPr>
          <p:cNvSpPr txBox="1"/>
          <p:nvPr/>
        </p:nvSpPr>
        <p:spPr>
          <a:xfrm>
            <a:off x="1641375" y="4973027"/>
            <a:ext cx="2724400" cy="3701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i="1">
                <a:latin typeface="Helvetica"/>
                <a:cs typeface="Helvetica"/>
              </a:rPr>
              <a:t>Keep repeating this</a:t>
            </a:r>
            <a:endParaRPr lang="en-US" i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368F1D-4F9A-6DFD-5ABF-21B1BC1D7544}"/>
              </a:ext>
            </a:extLst>
          </p:cNvPr>
          <p:cNvSpPr txBox="1"/>
          <p:nvPr/>
        </p:nvSpPr>
        <p:spPr>
          <a:xfrm>
            <a:off x="0" y="847285"/>
            <a:ext cx="10058400" cy="1336255"/>
          </a:xfrm>
          <a:prstGeom prst="rect">
            <a:avLst/>
          </a:prstGeom>
          <a:noFill/>
        </p:spPr>
        <p:txBody>
          <a:bodyPr wrap="square" lIns="101846" tIns="50923" rIns="101846" bIns="50923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4200" b="1">
                <a:latin typeface="Helvetica"/>
                <a:cs typeface="Helvetica"/>
              </a:rPr>
              <a:t>THE PROGRESS PATH</a:t>
            </a:r>
          </a:p>
          <a:p>
            <a:pPr algn="ctr">
              <a:lnSpc>
                <a:spcPct val="95000"/>
              </a:lnSpc>
            </a:pPr>
            <a:r>
              <a:rPr lang="en-US" sz="4000" b="1" i="1">
                <a:latin typeface="Helvetica"/>
                <a:cs typeface="Helvetica"/>
              </a:rPr>
              <a:t>Work Like a Scientist!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958650-564E-5D9B-1305-3A43AC7D3D26}"/>
              </a:ext>
            </a:extLst>
          </p:cNvPr>
          <p:cNvSpPr txBox="1"/>
          <p:nvPr/>
        </p:nvSpPr>
        <p:spPr>
          <a:xfrm>
            <a:off x="8089902" y="7327901"/>
            <a:ext cx="1828800" cy="307756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algn="r"/>
            <a:r>
              <a:rPr lang="en-US" sz="1400" b="1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Poster 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725D07-A724-E9A3-B074-A2C29AB6ADE0}"/>
              </a:ext>
            </a:extLst>
          </p:cNvPr>
          <p:cNvSpPr txBox="1"/>
          <p:nvPr/>
        </p:nvSpPr>
        <p:spPr>
          <a:xfrm>
            <a:off x="100836" y="7397883"/>
            <a:ext cx="2907746" cy="285754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r>
              <a:rPr lang="en-US" sz="1200" b="1">
                <a:solidFill>
                  <a:schemeClr val="bg1">
                    <a:lumMod val="65000"/>
                  </a:schemeClr>
                </a:solidFill>
              </a:rPr>
              <a:t>Kata in the Classroom / katatogrow.com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BA1BC2-445F-F754-D31E-9FCBF3EE6487}"/>
              </a:ext>
            </a:extLst>
          </p:cNvPr>
          <p:cNvSpPr txBox="1"/>
          <p:nvPr/>
        </p:nvSpPr>
        <p:spPr>
          <a:xfrm>
            <a:off x="8298446" y="2672864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94A90-EE7E-E756-C6EA-689C29E2B37E}"/>
              </a:ext>
            </a:extLst>
          </p:cNvPr>
          <p:cNvSpPr txBox="1"/>
          <p:nvPr/>
        </p:nvSpPr>
        <p:spPr>
          <a:xfrm>
            <a:off x="1149045" y="2738608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latin typeface="Helvetica"/>
                <a:cs typeface="Helvetica"/>
              </a:rPr>
              <a:t>2</a:t>
            </a:r>
            <a:endParaRPr lang="en-US" sz="3600" b="1">
              <a:latin typeface="Helvetica"/>
              <a:cs typeface="Helvetic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DD161F-FF7F-D56D-C46E-53E22FF89C89}"/>
              </a:ext>
            </a:extLst>
          </p:cNvPr>
          <p:cNvSpPr txBox="1"/>
          <p:nvPr/>
        </p:nvSpPr>
        <p:spPr>
          <a:xfrm>
            <a:off x="4166196" y="2728280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D127AE-0999-7D2D-B483-B4476849C597}"/>
              </a:ext>
            </a:extLst>
          </p:cNvPr>
          <p:cNvSpPr txBox="1"/>
          <p:nvPr/>
        </p:nvSpPr>
        <p:spPr>
          <a:xfrm>
            <a:off x="2629048" y="2623673"/>
            <a:ext cx="661509" cy="707854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Helvetica"/>
                <a:cs typeface="Helvetica"/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324BFA-1F37-9259-A687-EEB626100DAC}"/>
              </a:ext>
            </a:extLst>
          </p:cNvPr>
          <p:cNvSpPr txBox="1"/>
          <p:nvPr/>
        </p:nvSpPr>
        <p:spPr>
          <a:xfrm>
            <a:off x="7785433" y="3604513"/>
            <a:ext cx="1724005" cy="669229"/>
          </a:xfrm>
          <a:prstGeom prst="rect">
            <a:avLst/>
          </a:prstGeom>
          <a:noFill/>
        </p:spPr>
        <p:txBody>
          <a:bodyPr wrap="square" lIns="91388" tIns="45692" rIns="91388" bIns="45692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300" b="1">
                <a:latin typeface="Helvetica"/>
                <a:cs typeface="Helvetica"/>
              </a:rPr>
              <a:t>Our</a:t>
            </a:r>
          </a:p>
          <a:p>
            <a:pPr algn="ctr">
              <a:lnSpc>
                <a:spcPct val="80000"/>
              </a:lnSpc>
            </a:pPr>
            <a:r>
              <a:rPr lang="en-US" sz="2300" b="1">
                <a:latin typeface="Helvetica"/>
                <a:cs typeface="Helvetica"/>
              </a:rPr>
              <a:t>Challenge</a:t>
            </a:r>
            <a:endParaRPr lang="en-US" sz="2300" spc="-15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96381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6173</TotalTime>
  <Words>375</Words>
  <Application>Microsoft Macintosh PowerPoint</Application>
  <PresentationFormat>Custom</PresentationFormat>
  <Paragraphs>92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Helvetica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Mike Rother</cp:lastModifiedBy>
  <cp:revision>138</cp:revision>
  <cp:lastPrinted>2019-01-14T15:52:41Z</cp:lastPrinted>
  <dcterms:created xsi:type="dcterms:W3CDTF">2014-05-03T14:50:02Z</dcterms:created>
  <dcterms:modified xsi:type="dcterms:W3CDTF">2026-07-28T20:52:54Z</dcterms:modified>
</cp:coreProperties>
</file>