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90" r:id="rId3"/>
    <p:sldId id="291" r:id="rId4"/>
  </p:sldIdLst>
  <p:sldSz cx="10058400" cy="7772400"/>
  <p:notesSz cx="6858000" cy="9144000"/>
  <p:defaultTextStyle>
    <a:defPPr>
      <a:defRPr lang="en-US"/>
    </a:defPPr>
    <a:lvl1pPr marL="0" algn="l" defTabSz="5092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292" algn="l" defTabSz="5092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586" algn="l" defTabSz="5092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7879" algn="l" defTabSz="5092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173" algn="l" defTabSz="5092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6466" algn="l" defTabSz="5092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5758" algn="l" defTabSz="5092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052" algn="l" defTabSz="5092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4344" algn="l" defTabSz="5092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/>
    <p:restoredTop sz="98060" autoAdjust="0"/>
  </p:normalViewPr>
  <p:slideViewPr>
    <p:cSldViewPr snapToGrid="0" snapToObjects="1">
      <p:cViewPr varScale="1">
        <p:scale>
          <a:sx n="100" d="100"/>
          <a:sy n="100" d="100"/>
        </p:scale>
        <p:origin x="176" y="368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9B9E29-EC97-F044-AE6E-4E706EDADFE9}" type="datetimeFigureOut">
              <a:t>7/8/22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606B6-B7E1-8043-8EB7-56F291E4420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817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69C08-6FB3-C940-9D38-3D08B64E653D}" type="datetimeFigureOut">
              <a:t>7/8/22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8CC9AB-E465-2642-8045-70E64A1D4DD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825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0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93" algn="l" defTabSz="4570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87" algn="l" defTabSz="4570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279" algn="l" defTabSz="4570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372" algn="l" defTabSz="4570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465" algn="l" defTabSz="4570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560" algn="l" defTabSz="4570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651" algn="l" defTabSz="4570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744" algn="l" defTabSz="4570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Read through the Four</a:t>
            </a:r>
            <a:r>
              <a:rPr lang="en-US" sz="1200" b="1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</a:t>
            </a: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teps of the Improvement Kata pattern, in numerical order.</a:t>
            </a:r>
          </a:p>
          <a:p>
            <a:pPr marL="171450" marR="0" indent="-171450" algn="l" defTabSz="4571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points to notice:</a:t>
            </a:r>
            <a:endParaRPr lang="en-US" b="1"/>
          </a:p>
          <a:p>
            <a:pPr marL="628596" lvl="1" indent="-171450">
              <a:buFont typeface="Wingdings" charset="2"/>
              <a:buChar char="ü"/>
            </a:pP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</a:t>
            </a:r>
            <a:r>
              <a:rPr lang="en-US" sz="1200" b="1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don't have to reach the big challenge right away</a:t>
            </a:r>
          </a:p>
          <a:p>
            <a:pPr marL="628596" lvl="1" indent="-171450">
              <a:buFont typeface="Wingdings" charset="2"/>
              <a:buChar char="ü"/>
            </a:pPr>
            <a:r>
              <a:rPr lang="en-US" sz="1200" b="1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path is not predictable or straight</a:t>
            </a:r>
          </a:p>
          <a:p>
            <a:pPr marL="628596" lvl="1" indent="-171450">
              <a:buFont typeface="Wingdings" charset="2"/>
              <a:buChar char="ü"/>
            </a:pPr>
            <a:r>
              <a:rPr lang="en-US" sz="1200" b="1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have to experiment to get to your next goal</a:t>
            </a:r>
            <a:endParaRPr lang="en-US" sz="1200" b="1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Point out the corresponding</a:t>
            </a:r>
            <a:r>
              <a:rPr lang="en-US" sz="1200" b="1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poster in the room (</a:t>
            </a: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Poster 1).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0F16F-5B0E-AA45-B676-6DB3E10BA1D7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880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Read through the Four</a:t>
            </a:r>
            <a:r>
              <a:rPr lang="en-US" sz="1200" b="1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</a:t>
            </a: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teps of the Improvement Kata pattern, in numerical order.</a:t>
            </a:r>
          </a:p>
          <a:p>
            <a:pPr marL="171450" marR="0" indent="-171450" algn="l" defTabSz="4571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points to notice:</a:t>
            </a:r>
            <a:endParaRPr lang="en-US" b="1"/>
          </a:p>
          <a:p>
            <a:pPr marL="628596" lvl="1" indent="-171450">
              <a:buFont typeface="Wingdings" charset="2"/>
              <a:buChar char="ü"/>
            </a:pP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</a:t>
            </a:r>
            <a:r>
              <a:rPr lang="en-US" sz="1200" b="1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don't have to reach the big challenge right away</a:t>
            </a:r>
          </a:p>
          <a:p>
            <a:pPr marL="628596" lvl="1" indent="-171450">
              <a:buFont typeface="Wingdings" charset="2"/>
              <a:buChar char="ü"/>
            </a:pPr>
            <a:r>
              <a:rPr lang="en-US" sz="1200" b="1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path is not predictable or straight</a:t>
            </a:r>
          </a:p>
          <a:p>
            <a:pPr marL="628596" lvl="1" indent="-171450">
              <a:buFont typeface="Wingdings" charset="2"/>
              <a:buChar char="ü"/>
            </a:pPr>
            <a:r>
              <a:rPr lang="en-US" sz="1200" b="1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have to experiment to get to your next goal</a:t>
            </a:r>
            <a:endParaRPr lang="en-US" sz="1200" b="1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Point out the corresponding</a:t>
            </a:r>
            <a:r>
              <a:rPr lang="en-US" sz="1200" b="1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poster in the room (</a:t>
            </a:r>
            <a:r>
              <a:rPr lang="en-US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Poster 1).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0F16F-5B0E-AA45-B676-6DB3E10BA1D7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91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7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6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5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4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EE385-4277-0749-A28D-D098051369D7}" type="datetime1">
              <a:t>7/8/22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2C5-4E6A-8547-814C-832CC4A00A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247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9AD6-7705-8A43-82B5-BA623E37D957}" type="datetime1">
              <a:t>7/8/22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2C5-4E6A-8547-814C-832CC4A00A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12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B2EB-C6E4-094C-BF90-6C8D1EA18D25}" type="datetime1">
              <a:t>7/8/22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2C5-4E6A-8547-814C-832CC4A00A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28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66AE-86BF-4E4E-B028-0911BAD2A455}" type="datetime1">
              <a:t>7/8/22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2C5-4E6A-8547-814C-832CC4A00A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8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90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29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58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78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1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64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575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05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43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A8B34-5A13-B44D-A3D9-59F33DC33D23}" type="datetime1">
              <a:t>7/8/22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2C5-4E6A-8547-814C-832CC4A00A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526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3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3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B0224-1C1D-D64E-B4E6-A825C200E2AB}" type="datetime1">
              <a:t>7/8/22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2C5-4E6A-8547-814C-832CC4A00A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457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1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292" indent="0">
              <a:buNone/>
              <a:defRPr sz="2200" b="1"/>
            </a:lvl2pPr>
            <a:lvl3pPr marL="1018586" indent="0">
              <a:buNone/>
              <a:defRPr sz="2000" b="1"/>
            </a:lvl3pPr>
            <a:lvl4pPr marL="1527879" indent="0">
              <a:buNone/>
              <a:defRPr sz="1800" b="1"/>
            </a:lvl4pPr>
            <a:lvl5pPr marL="2037173" indent="0">
              <a:buNone/>
              <a:defRPr sz="1800" b="1"/>
            </a:lvl5pPr>
            <a:lvl6pPr marL="2546466" indent="0">
              <a:buNone/>
              <a:defRPr sz="1800" b="1"/>
            </a:lvl6pPr>
            <a:lvl7pPr marL="3055758" indent="0">
              <a:buNone/>
              <a:defRPr sz="1800" b="1"/>
            </a:lvl7pPr>
            <a:lvl8pPr marL="3565052" indent="0">
              <a:buNone/>
              <a:defRPr sz="1800" b="1"/>
            </a:lvl8pPr>
            <a:lvl9pPr marL="4074344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1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30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292" indent="0">
              <a:buNone/>
              <a:defRPr sz="2200" b="1"/>
            </a:lvl2pPr>
            <a:lvl3pPr marL="1018586" indent="0">
              <a:buNone/>
              <a:defRPr sz="2000" b="1"/>
            </a:lvl3pPr>
            <a:lvl4pPr marL="1527879" indent="0">
              <a:buNone/>
              <a:defRPr sz="1800" b="1"/>
            </a:lvl4pPr>
            <a:lvl5pPr marL="2037173" indent="0">
              <a:buNone/>
              <a:defRPr sz="1800" b="1"/>
            </a:lvl5pPr>
            <a:lvl6pPr marL="2546466" indent="0">
              <a:buNone/>
              <a:defRPr sz="1800" b="1"/>
            </a:lvl6pPr>
            <a:lvl7pPr marL="3055758" indent="0">
              <a:buNone/>
              <a:defRPr sz="1800" b="1"/>
            </a:lvl7pPr>
            <a:lvl8pPr marL="3565052" indent="0">
              <a:buNone/>
              <a:defRPr sz="1800" b="1"/>
            </a:lvl8pPr>
            <a:lvl9pPr marL="4074344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30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D0D7C-DC17-E04A-9A0A-A211BA6739B5}" type="datetime1">
              <a:t>7/8/22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2C5-4E6A-8547-814C-832CC4A00A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161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B8C2-8548-5E49-9FED-D122CA289583}" type="datetime1">
              <a:t>7/8/22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2C5-4E6A-8547-814C-832CC4A00A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280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A96D9-A7A1-3D4D-A33D-B3311A68AA58}" type="datetime1">
              <a:t>7/8/22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2C5-4E6A-8547-814C-832CC4A00A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86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3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3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292" indent="0">
              <a:buNone/>
              <a:defRPr sz="1300"/>
            </a:lvl2pPr>
            <a:lvl3pPr marL="1018586" indent="0">
              <a:buNone/>
              <a:defRPr sz="1100"/>
            </a:lvl3pPr>
            <a:lvl4pPr marL="1527879" indent="0">
              <a:buNone/>
              <a:defRPr sz="1000"/>
            </a:lvl4pPr>
            <a:lvl5pPr marL="2037173" indent="0">
              <a:buNone/>
              <a:defRPr sz="1000"/>
            </a:lvl5pPr>
            <a:lvl6pPr marL="2546466" indent="0">
              <a:buNone/>
              <a:defRPr sz="1000"/>
            </a:lvl6pPr>
            <a:lvl7pPr marL="3055758" indent="0">
              <a:buNone/>
              <a:defRPr sz="1000"/>
            </a:lvl7pPr>
            <a:lvl8pPr marL="3565052" indent="0">
              <a:buNone/>
              <a:defRPr sz="1000"/>
            </a:lvl8pPr>
            <a:lvl9pPr marL="40743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2DACD-36A2-AA41-B691-EAD157769394}" type="datetime1">
              <a:t>7/8/22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2C5-4E6A-8547-814C-832CC4A00A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3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292" indent="0">
              <a:buNone/>
              <a:defRPr sz="3100"/>
            </a:lvl2pPr>
            <a:lvl3pPr marL="1018586" indent="0">
              <a:buNone/>
              <a:defRPr sz="2700"/>
            </a:lvl3pPr>
            <a:lvl4pPr marL="1527879" indent="0">
              <a:buNone/>
              <a:defRPr sz="2200"/>
            </a:lvl4pPr>
            <a:lvl5pPr marL="2037173" indent="0">
              <a:buNone/>
              <a:defRPr sz="2200"/>
            </a:lvl5pPr>
            <a:lvl6pPr marL="2546466" indent="0">
              <a:buNone/>
              <a:defRPr sz="2200"/>
            </a:lvl6pPr>
            <a:lvl7pPr marL="3055758" indent="0">
              <a:buNone/>
              <a:defRPr sz="2200"/>
            </a:lvl7pPr>
            <a:lvl8pPr marL="3565052" indent="0">
              <a:buNone/>
              <a:defRPr sz="2200"/>
            </a:lvl8pPr>
            <a:lvl9pPr marL="4074344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292" indent="0">
              <a:buNone/>
              <a:defRPr sz="1300"/>
            </a:lvl2pPr>
            <a:lvl3pPr marL="1018586" indent="0">
              <a:buNone/>
              <a:defRPr sz="1100"/>
            </a:lvl3pPr>
            <a:lvl4pPr marL="1527879" indent="0">
              <a:buNone/>
              <a:defRPr sz="1000"/>
            </a:lvl4pPr>
            <a:lvl5pPr marL="2037173" indent="0">
              <a:buNone/>
              <a:defRPr sz="1000"/>
            </a:lvl5pPr>
            <a:lvl6pPr marL="2546466" indent="0">
              <a:buNone/>
              <a:defRPr sz="1000"/>
            </a:lvl6pPr>
            <a:lvl7pPr marL="3055758" indent="0">
              <a:buNone/>
              <a:defRPr sz="1000"/>
            </a:lvl7pPr>
            <a:lvl8pPr marL="3565052" indent="0">
              <a:buNone/>
              <a:defRPr sz="1000"/>
            </a:lvl8pPr>
            <a:lvl9pPr marL="40743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A496-666C-F445-ABCE-BC7422DD1264}" type="datetime1">
              <a:t>7/8/22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2C5-4E6A-8547-814C-832CC4A00A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3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101858" tIns="50929" rIns="101858" bIns="5092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3"/>
            <a:ext cx="9052560" cy="5129425"/>
          </a:xfrm>
          <a:prstGeom prst="rect">
            <a:avLst/>
          </a:prstGeom>
        </p:spPr>
        <p:txBody>
          <a:bodyPr vert="horz" lIns="101858" tIns="50929" rIns="101858" bIns="5092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101858" tIns="50929" rIns="101858" bIns="50929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E0AF8-5B2F-E649-B5E7-4B2A3E943C7D}" type="datetime1">
              <a:t>7/8/22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vert="horz" lIns="101858" tIns="50929" rIns="101858" bIns="50929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101858" tIns="50929" rIns="101858" bIns="50929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722C5-4E6A-8547-814C-832CC4A00A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139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50929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1970" indent="-381970" algn="l" defTabSz="50929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601" indent="-318309" algn="l" defTabSz="509292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233" indent="-254646" algn="l" defTabSz="509292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525" indent="-254646" algn="l" defTabSz="509292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1819" indent="-254646" algn="l" defTabSz="509292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112" indent="-254646" algn="l" defTabSz="50929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0406" indent="-254646" algn="l" defTabSz="50929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19698" indent="-254646" algn="l" defTabSz="50929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28992" indent="-254646" algn="l" defTabSz="50929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2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292" algn="l" defTabSz="5092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586" algn="l" defTabSz="5092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7879" algn="l" defTabSz="5092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173" algn="l" defTabSz="5092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6466" algn="l" defTabSz="5092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5758" algn="l" defTabSz="5092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052" algn="l" defTabSz="5092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4344" algn="l" defTabSz="5092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42009" y="3736755"/>
            <a:ext cx="6989053" cy="2574662"/>
          </a:xfrm>
          <a:prstGeom prst="rect">
            <a:avLst/>
          </a:prstGeom>
          <a:solidFill>
            <a:srgbClr val="FFFF00"/>
          </a:solidFill>
          <a:ln w="47625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462132"/>
            <a:ext cx="10058399" cy="1349580"/>
          </a:xfrm>
          <a:prstGeom prst="rect">
            <a:avLst/>
          </a:prstGeom>
          <a:noFill/>
        </p:spPr>
        <p:txBody>
          <a:bodyPr wrap="square" lIns="91418" tIns="45710" rIns="91418" bIns="45710" rtlCol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4300" b="1">
                <a:latin typeface="Helvetica"/>
                <a:cs typeface="Helvetica"/>
              </a:rPr>
              <a:t>WALL POSTER for</a:t>
            </a:r>
          </a:p>
          <a:p>
            <a:pPr algn="ctr">
              <a:lnSpc>
                <a:spcPct val="95000"/>
              </a:lnSpc>
            </a:pPr>
            <a:r>
              <a:rPr lang="en-US" sz="4300" b="1" i="1">
                <a:latin typeface="Helvetica"/>
                <a:cs typeface="Helvetica"/>
              </a:rPr>
              <a:t>KATA IN THE CLASSROOM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72453" y="3949562"/>
            <a:ext cx="6722984" cy="2142105"/>
          </a:xfrm>
          <a:prstGeom prst="rect">
            <a:avLst/>
          </a:prstGeom>
          <a:noFill/>
        </p:spPr>
        <p:txBody>
          <a:bodyPr wrap="square" lIns="91418" tIns="45710" rIns="91418" bIns="45710" rtlCol="0">
            <a:spAutoFit/>
          </a:bodyPr>
          <a:lstStyle/>
          <a:p>
            <a:pPr marL="251460" indent="-25146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b="1">
                <a:latin typeface="Helvetica"/>
                <a:cs typeface="Helvetica"/>
              </a:rPr>
              <a:t>Print one of the following posters in as large a size as possible.</a:t>
            </a:r>
          </a:p>
          <a:p>
            <a:pPr marL="251460" indent="-25146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400" b="1">
              <a:latin typeface="Helvetica"/>
              <a:cs typeface="Helvetica"/>
            </a:endParaRPr>
          </a:p>
          <a:p>
            <a:pPr marL="251460" indent="-25146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b="1">
                <a:latin typeface="Helvetica"/>
                <a:cs typeface="Helvetica"/>
              </a:rPr>
              <a:t>Choose whichever version you prefer, or modify it to suit your context.</a:t>
            </a:r>
          </a:p>
          <a:p>
            <a:pPr marL="251460" indent="-25146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400" b="1">
              <a:latin typeface="Helvetica"/>
              <a:cs typeface="Helvetica"/>
            </a:endParaRPr>
          </a:p>
          <a:p>
            <a:pPr marL="251460" indent="-25146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b="1">
                <a:latin typeface="Helvetica"/>
                <a:cs typeface="Helvetica"/>
              </a:rPr>
              <a:t>Print from a .pdf file for the best quality.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0836" y="7397883"/>
            <a:ext cx="2907746" cy="285754"/>
          </a:xfrm>
          <a:prstGeom prst="rect">
            <a:avLst/>
          </a:prstGeom>
          <a:noFill/>
        </p:spPr>
        <p:txBody>
          <a:bodyPr wrap="square" lIns="91418" tIns="45710" rIns="91418" bIns="45710" rtlCol="0">
            <a:spAutoFit/>
          </a:bodyPr>
          <a:lstStyle/>
          <a:p>
            <a:r>
              <a:rPr lang="en-US" sz="1200" b="1">
                <a:solidFill>
                  <a:schemeClr val="bg1">
                    <a:lumMod val="65000"/>
                  </a:schemeClr>
                </a:solidFill>
              </a:rPr>
              <a:t>Kata in the Classroom / katatogrow.com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97328" y="2303234"/>
            <a:ext cx="6565901" cy="757110"/>
          </a:xfrm>
          <a:prstGeom prst="rect">
            <a:avLst/>
          </a:prstGeom>
          <a:noFill/>
        </p:spPr>
        <p:txBody>
          <a:bodyPr wrap="square" lIns="91418" tIns="45710" rIns="91418" bIns="4571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b="1">
                <a:latin typeface="Helvetica"/>
                <a:cs typeface="Helvetica"/>
              </a:rPr>
              <a:t>Continually refer to this poster, to reinforce the four-step scientific-thinking pattern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47000" y="7162800"/>
            <a:ext cx="1989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>
                <a:latin typeface="Helvetica"/>
                <a:cs typeface="Helvetica"/>
              </a:rPr>
              <a:t>Page 1 of 3</a:t>
            </a:r>
          </a:p>
          <a:p>
            <a:pPr algn="r"/>
            <a:r>
              <a:rPr lang="en-US" sz="1400">
                <a:latin typeface="Helvetica"/>
                <a:cs typeface="Helvetica"/>
              </a:rPr>
              <a:t>Do not print this page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1219A0-72B4-5B4C-9FC2-5E8310E875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728" y="1912650"/>
            <a:ext cx="28956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95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29"/>
          <p:cNvSpPr/>
          <p:nvPr/>
        </p:nvSpPr>
        <p:spPr>
          <a:xfrm>
            <a:off x="1883635" y="3705419"/>
            <a:ext cx="3844943" cy="2394249"/>
          </a:xfrm>
          <a:custGeom>
            <a:avLst/>
            <a:gdLst>
              <a:gd name="connsiteX0" fmla="*/ 0 w 3495403"/>
              <a:gd name="connsiteY0" fmla="*/ 2112573 h 2112573"/>
              <a:gd name="connsiteX1" fmla="*/ 477789 w 3495403"/>
              <a:gd name="connsiteY1" fmla="*/ 2037124 h 2112573"/>
              <a:gd name="connsiteX2" fmla="*/ 754403 w 3495403"/>
              <a:gd name="connsiteY2" fmla="*/ 1521555 h 2112573"/>
              <a:gd name="connsiteX3" fmla="*/ 1458513 w 3495403"/>
              <a:gd name="connsiteY3" fmla="*/ 1521555 h 2112573"/>
              <a:gd name="connsiteX4" fmla="*/ 1697408 w 3495403"/>
              <a:gd name="connsiteY4" fmla="*/ 917963 h 2112573"/>
              <a:gd name="connsiteX5" fmla="*/ 1207046 w 3495403"/>
              <a:gd name="connsiteY5" fmla="*/ 867664 h 2112573"/>
              <a:gd name="connsiteX6" fmla="*/ 2112330 w 3495403"/>
              <a:gd name="connsiteY6" fmla="*/ 402395 h 2112573"/>
              <a:gd name="connsiteX7" fmla="*/ 2464385 w 3495403"/>
              <a:gd name="connsiteY7" fmla="*/ 867664 h 2112573"/>
              <a:gd name="connsiteX8" fmla="*/ 2690706 w 3495403"/>
              <a:gd name="connsiteY8" fmla="*/ 264072 h 2112573"/>
              <a:gd name="connsiteX9" fmla="*/ 2979894 w 3495403"/>
              <a:gd name="connsiteY9" fmla="*/ 0 h 2112573"/>
              <a:gd name="connsiteX10" fmla="*/ 3495403 w 3495403"/>
              <a:gd name="connsiteY10" fmla="*/ 12575 h 2112573"/>
              <a:gd name="connsiteX11" fmla="*/ 3495403 w 3495403"/>
              <a:gd name="connsiteY11" fmla="*/ 12575 h 2112573"/>
              <a:gd name="connsiteX12" fmla="*/ 3495403 w 3495403"/>
              <a:gd name="connsiteY12" fmla="*/ 12575 h 2112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95403" h="2112573">
                <a:moveTo>
                  <a:pt x="0" y="2112573"/>
                </a:moveTo>
                <a:lnTo>
                  <a:pt x="477789" y="2037124"/>
                </a:lnTo>
                <a:lnTo>
                  <a:pt x="754403" y="1521555"/>
                </a:lnTo>
                <a:lnTo>
                  <a:pt x="1458513" y="1521555"/>
                </a:lnTo>
                <a:lnTo>
                  <a:pt x="1697408" y="917963"/>
                </a:lnTo>
                <a:lnTo>
                  <a:pt x="1207046" y="867664"/>
                </a:lnTo>
                <a:lnTo>
                  <a:pt x="2112330" y="402395"/>
                </a:lnTo>
                <a:lnTo>
                  <a:pt x="2464385" y="867664"/>
                </a:lnTo>
                <a:lnTo>
                  <a:pt x="2690706" y="264072"/>
                </a:lnTo>
                <a:lnTo>
                  <a:pt x="2979894" y="0"/>
                </a:lnTo>
                <a:lnTo>
                  <a:pt x="3495403" y="12575"/>
                </a:lnTo>
                <a:lnTo>
                  <a:pt x="3495403" y="12575"/>
                </a:lnTo>
                <a:lnTo>
                  <a:pt x="3495403" y="12575"/>
                </a:lnTo>
              </a:path>
            </a:pathLst>
          </a:cu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01858" tIns="50929" rIns="101858" bIns="50929" rtlCol="0" anchor="ctr"/>
          <a:lstStyle/>
          <a:p>
            <a:pPr algn="ctr"/>
            <a:endParaRPr lang="en-US"/>
          </a:p>
        </p:txBody>
      </p:sp>
      <p:pic>
        <p:nvPicPr>
          <p:cNvPr id="54" name="Picture 53" descr="Stick Figure Climbing Stairs.jpg"/>
          <p:cNvPicPr>
            <a:picLocks noChangeAspect="1"/>
          </p:cNvPicPr>
          <p:nvPr/>
        </p:nvPicPr>
        <p:blipFill>
          <a:blip r:embed="rId3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38" b="100000" l="0" r="100000">
                        <a14:foregroundMark x1="61465" y1="7591" x2="61465" y2="75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9581" y="4481348"/>
            <a:ext cx="663663" cy="14478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Oval 88"/>
          <p:cNvSpPr>
            <a:spLocks/>
          </p:cNvSpPr>
          <p:nvPr/>
        </p:nvSpPr>
        <p:spPr>
          <a:xfrm>
            <a:off x="451340" y="5343157"/>
            <a:ext cx="1554480" cy="155448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88" tIns="45692" rIns="91388" bIns="45692" rtlCol="0" anchor="ctr"/>
          <a:lstStyle/>
          <a:p>
            <a:pPr algn="ctr"/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4508119" y="5257649"/>
            <a:ext cx="2444912" cy="1041494"/>
          </a:xfrm>
          <a:prstGeom prst="rect">
            <a:avLst/>
          </a:prstGeom>
          <a:noFill/>
        </p:spPr>
        <p:txBody>
          <a:bodyPr wrap="square" lIns="91388" tIns="45692" rIns="91388" bIns="45692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>
                <a:latin typeface="Helvetica"/>
                <a:cs typeface="Helvetica"/>
              </a:rPr>
              <a:t>Conduct Experiments</a:t>
            </a:r>
          </a:p>
          <a:p>
            <a:pPr>
              <a:lnSpc>
                <a:spcPct val="90000"/>
              </a:lnSpc>
            </a:pPr>
            <a:r>
              <a:rPr lang="en-US" sz="2200" b="1">
                <a:latin typeface="Helvetica"/>
                <a:cs typeface="Helvetica"/>
              </a:rPr>
              <a:t>to get there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505758" y="5647030"/>
            <a:ext cx="1469393" cy="946733"/>
          </a:xfrm>
          <a:prstGeom prst="rect">
            <a:avLst/>
          </a:prstGeom>
          <a:noFill/>
        </p:spPr>
        <p:txBody>
          <a:bodyPr wrap="square" lIns="91388" tIns="45692" rIns="91388" bIns="45692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b="1">
                <a:latin typeface="Helvetica"/>
                <a:cs typeface="Helvetica"/>
              </a:rPr>
              <a:t>Grasp the Current</a:t>
            </a:r>
          </a:p>
          <a:p>
            <a:pPr algn="ctr">
              <a:lnSpc>
                <a:spcPct val="90000"/>
              </a:lnSpc>
            </a:pPr>
            <a:r>
              <a:rPr lang="en-US" b="1">
                <a:latin typeface="Helvetica"/>
                <a:cs typeface="Helvetica"/>
              </a:rPr>
              <a:t>Condition</a:t>
            </a:r>
          </a:p>
        </p:txBody>
      </p:sp>
      <p:cxnSp>
        <p:nvCxnSpPr>
          <p:cNvPr id="95" name="Straight Arrow Connector 94"/>
          <p:cNvCxnSpPr/>
          <p:nvPr/>
        </p:nvCxnSpPr>
        <p:spPr>
          <a:xfrm flipH="1" flipV="1">
            <a:off x="4047281" y="4631648"/>
            <a:ext cx="466344" cy="799240"/>
          </a:xfrm>
          <a:prstGeom prst="straightConnector1">
            <a:avLst/>
          </a:prstGeom>
          <a:ln w="50800">
            <a:solidFill>
              <a:srgbClr val="000000"/>
            </a:solidFill>
            <a:tailEnd type="triangle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V="1">
            <a:off x="6401766" y="2902376"/>
            <a:ext cx="1707875" cy="841760"/>
          </a:xfrm>
          <a:prstGeom prst="straightConnector1">
            <a:avLst/>
          </a:prstGeom>
          <a:ln w="63500">
            <a:solidFill>
              <a:srgbClr val="000000"/>
            </a:solidFill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flipH="1" flipV="1">
            <a:off x="3744709" y="5217810"/>
            <a:ext cx="777240" cy="207264"/>
          </a:xfrm>
          <a:prstGeom prst="straightConnector1">
            <a:avLst/>
          </a:prstGeom>
          <a:ln w="47625">
            <a:solidFill>
              <a:srgbClr val="000000"/>
            </a:solidFill>
            <a:tailEnd type="triangle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>
            <a:off x="7118219" y="3143184"/>
            <a:ext cx="317500" cy="32004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8" tIns="45704" rIns="91408" bIns="45704"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7514739" y="2952846"/>
            <a:ext cx="317500" cy="32004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8" tIns="45704" rIns="91408" bIns="45704"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>
            <a:spLocks/>
          </p:cNvSpPr>
          <p:nvPr/>
        </p:nvSpPr>
        <p:spPr>
          <a:xfrm>
            <a:off x="5523637" y="2942871"/>
            <a:ext cx="1554480" cy="155448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88" tIns="45692" rIns="91388" bIns="45692"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5580477" y="3201270"/>
            <a:ext cx="1440800" cy="1108932"/>
          </a:xfrm>
          <a:prstGeom prst="rect">
            <a:avLst/>
          </a:prstGeom>
          <a:noFill/>
        </p:spPr>
        <p:txBody>
          <a:bodyPr wrap="square" lIns="91388" tIns="45692" rIns="91388" bIns="45692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b="1">
                <a:latin typeface="Helvetica"/>
                <a:cs typeface="Helvetica"/>
              </a:rPr>
              <a:t>Establish your Next</a:t>
            </a:r>
          </a:p>
          <a:p>
            <a:pPr algn="ctr">
              <a:lnSpc>
                <a:spcPct val="80000"/>
              </a:lnSpc>
            </a:pPr>
            <a:r>
              <a:rPr lang="en-US" b="1">
                <a:latin typeface="Helvetica"/>
                <a:cs typeface="Helvetica"/>
              </a:rPr>
              <a:t>Target</a:t>
            </a:r>
          </a:p>
          <a:p>
            <a:pPr algn="ctr">
              <a:lnSpc>
                <a:spcPct val="80000"/>
              </a:lnSpc>
            </a:pPr>
            <a:r>
              <a:rPr lang="en-US" b="1">
                <a:latin typeface="Helvetica"/>
                <a:cs typeface="Helvetica"/>
              </a:rPr>
              <a:t>Condition</a:t>
            </a:r>
            <a:endParaRPr lang="en-US">
              <a:latin typeface="Helvetica"/>
              <a:cs typeface="Helvetica"/>
            </a:endParaRPr>
          </a:p>
        </p:txBody>
      </p:sp>
      <p:sp>
        <p:nvSpPr>
          <p:cNvPr id="113" name="Oval 112"/>
          <p:cNvSpPr>
            <a:spLocks/>
          </p:cNvSpPr>
          <p:nvPr/>
        </p:nvSpPr>
        <p:spPr>
          <a:xfrm>
            <a:off x="8156211" y="2006857"/>
            <a:ext cx="1554480" cy="155448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88" tIns="45692" rIns="91388" bIns="45692" rtlCol="0" anchor="ctr"/>
          <a:lstStyle/>
          <a:p>
            <a:pPr algn="ctr"/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>
            <a:off x="8080832" y="2305121"/>
            <a:ext cx="1724005" cy="946733"/>
          </a:xfrm>
          <a:prstGeom prst="rect">
            <a:avLst/>
          </a:prstGeom>
          <a:noFill/>
        </p:spPr>
        <p:txBody>
          <a:bodyPr wrap="square" lIns="91388" tIns="45692" rIns="91388" bIns="45692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b="1">
                <a:latin typeface="Helvetica"/>
                <a:cs typeface="Helvetica"/>
              </a:rPr>
              <a:t>Get the Direction or</a:t>
            </a:r>
          </a:p>
          <a:p>
            <a:pPr algn="ctr">
              <a:lnSpc>
                <a:spcPct val="90000"/>
              </a:lnSpc>
            </a:pPr>
            <a:r>
              <a:rPr lang="en-US" b="1">
                <a:latin typeface="Helvetica"/>
                <a:cs typeface="Helvetica"/>
              </a:rPr>
              <a:t>Challenge</a:t>
            </a:r>
            <a:endParaRPr lang="en-US" spc="-150">
              <a:latin typeface="Helvetica"/>
              <a:cs typeface="Helvetic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580359" y="1382905"/>
            <a:ext cx="661509" cy="721771"/>
          </a:xfrm>
          <a:prstGeom prst="rect">
            <a:avLst/>
          </a:prstGeom>
          <a:noFill/>
        </p:spPr>
        <p:txBody>
          <a:bodyPr wrap="square" lIns="91408" tIns="45704" rIns="91408" bIns="45704" rtlCol="0">
            <a:spAutoFit/>
          </a:bodyPr>
          <a:lstStyle/>
          <a:p>
            <a:pPr algn="ctr"/>
            <a:r>
              <a:rPr lang="en-US" sz="4000" b="1">
                <a:solidFill>
                  <a:srgbClr val="000000"/>
                </a:solidFill>
                <a:latin typeface="Helvetica"/>
                <a:cs typeface="Helvetica"/>
              </a:rPr>
              <a:t>1</a:t>
            </a:r>
            <a:endParaRPr lang="en-US" sz="3500" b="1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95853" y="4711014"/>
            <a:ext cx="661509" cy="721771"/>
          </a:xfrm>
          <a:prstGeom prst="rect">
            <a:avLst/>
          </a:prstGeom>
          <a:noFill/>
        </p:spPr>
        <p:txBody>
          <a:bodyPr wrap="square" lIns="91408" tIns="45704" rIns="91408" bIns="45704" rtlCol="0">
            <a:spAutoFit/>
          </a:bodyPr>
          <a:lstStyle/>
          <a:p>
            <a:pPr algn="ctr"/>
            <a:r>
              <a:rPr lang="en-US" sz="4000" b="1">
                <a:latin typeface="Helvetica"/>
                <a:cs typeface="Helvetica"/>
              </a:rPr>
              <a:t>2</a:t>
            </a:r>
            <a:endParaRPr lang="en-US" sz="3500" b="1">
              <a:latin typeface="Helvetica"/>
              <a:cs typeface="Helvetic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938306" y="2307254"/>
            <a:ext cx="661509" cy="721771"/>
          </a:xfrm>
          <a:prstGeom prst="rect">
            <a:avLst/>
          </a:prstGeom>
          <a:noFill/>
        </p:spPr>
        <p:txBody>
          <a:bodyPr wrap="square" lIns="91408" tIns="45704" rIns="91408" bIns="45704" rtlCol="0">
            <a:spAutoFit/>
          </a:bodyPr>
          <a:lstStyle/>
          <a:p>
            <a:pPr algn="ctr"/>
            <a:r>
              <a:rPr lang="en-US" sz="4000" b="1">
                <a:solidFill>
                  <a:srgbClr val="000000"/>
                </a:solidFill>
                <a:latin typeface="Helvetica"/>
                <a:cs typeface="Helvetica"/>
              </a:rPr>
              <a:t>3</a:t>
            </a:r>
            <a:endParaRPr lang="en-US" sz="3500" b="1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05445" y="4686463"/>
            <a:ext cx="661509" cy="721771"/>
          </a:xfrm>
          <a:prstGeom prst="rect">
            <a:avLst/>
          </a:prstGeom>
          <a:noFill/>
        </p:spPr>
        <p:txBody>
          <a:bodyPr wrap="square" lIns="91408" tIns="45704" rIns="91408" bIns="45704" rtlCol="0">
            <a:spAutoFit/>
          </a:bodyPr>
          <a:lstStyle/>
          <a:p>
            <a:pPr algn="ctr"/>
            <a:r>
              <a:rPr lang="en-US" sz="4000" b="1">
                <a:solidFill>
                  <a:srgbClr val="000000"/>
                </a:solidFill>
                <a:latin typeface="Helvetica"/>
                <a:cs typeface="Helvetica"/>
              </a:rPr>
              <a:t>4</a:t>
            </a:r>
            <a:endParaRPr lang="en-US" sz="3500" b="1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443727"/>
            <a:ext cx="10058400" cy="1336255"/>
          </a:xfrm>
          <a:prstGeom prst="rect">
            <a:avLst/>
          </a:prstGeom>
          <a:noFill/>
        </p:spPr>
        <p:txBody>
          <a:bodyPr wrap="square" lIns="101846" tIns="50923" rIns="101846" bIns="50923" rtlCol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4200" b="1">
                <a:latin typeface="Helvetica"/>
                <a:cs typeface="Helvetica"/>
              </a:rPr>
              <a:t>FOUR STEPS</a:t>
            </a:r>
          </a:p>
          <a:p>
            <a:pPr algn="ctr">
              <a:lnSpc>
                <a:spcPct val="95000"/>
              </a:lnSpc>
            </a:pPr>
            <a:r>
              <a:rPr lang="en-US" sz="4200" b="1" i="1">
                <a:latin typeface="Helvetica"/>
                <a:cs typeface="Helvetica"/>
              </a:rPr>
              <a:t>Where are you now?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089902" y="7327901"/>
            <a:ext cx="1828800" cy="307756"/>
          </a:xfrm>
          <a:prstGeom prst="rect">
            <a:avLst/>
          </a:prstGeom>
          <a:noFill/>
        </p:spPr>
        <p:txBody>
          <a:bodyPr wrap="square" lIns="91418" tIns="45710" rIns="91418" bIns="45710" rtlCol="0">
            <a:spAutoFit/>
          </a:bodyPr>
          <a:lstStyle/>
          <a:p>
            <a:pPr algn="r"/>
            <a:r>
              <a:rPr lang="en-US" sz="1400" b="1">
                <a:solidFill>
                  <a:schemeClr val="bg1">
                    <a:lumMod val="65000"/>
                  </a:schemeClr>
                </a:solidFill>
                <a:latin typeface="Helvetica"/>
                <a:cs typeface="Helvetica"/>
              </a:rPr>
              <a:t>Poster 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0836" y="7397883"/>
            <a:ext cx="2907746" cy="285754"/>
          </a:xfrm>
          <a:prstGeom prst="rect">
            <a:avLst/>
          </a:prstGeom>
          <a:noFill/>
        </p:spPr>
        <p:txBody>
          <a:bodyPr wrap="square" lIns="91418" tIns="45710" rIns="91418" bIns="45710" rtlCol="0">
            <a:spAutoFit/>
          </a:bodyPr>
          <a:lstStyle/>
          <a:p>
            <a:r>
              <a:rPr lang="en-US" sz="1200" b="1">
                <a:solidFill>
                  <a:schemeClr val="bg1">
                    <a:lumMod val="65000"/>
                  </a:schemeClr>
                </a:solidFill>
              </a:rPr>
              <a:t>Kata in the Classroom / katatogrow.com</a:t>
            </a:r>
          </a:p>
        </p:txBody>
      </p:sp>
    </p:spTree>
    <p:extLst>
      <p:ext uri="{BB962C8B-B14F-4D97-AF65-F5344CB8AC3E}">
        <p14:creationId xmlns:p14="http://schemas.microsoft.com/office/powerpoint/2010/main" val="353075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29"/>
          <p:cNvSpPr/>
          <p:nvPr/>
        </p:nvSpPr>
        <p:spPr>
          <a:xfrm>
            <a:off x="1883635" y="3705419"/>
            <a:ext cx="3844943" cy="2394249"/>
          </a:xfrm>
          <a:custGeom>
            <a:avLst/>
            <a:gdLst>
              <a:gd name="connsiteX0" fmla="*/ 0 w 3495403"/>
              <a:gd name="connsiteY0" fmla="*/ 2112573 h 2112573"/>
              <a:gd name="connsiteX1" fmla="*/ 477789 w 3495403"/>
              <a:gd name="connsiteY1" fmla="*/ 2037124 h 2112573"/>
              <a:gd name="connsiteX2" fmla="*/ 754403 w 3495403"/>
              <a:gd name="connsiteY2" fmla="*/ 1521555 h 2112573"/>
              <a:gd name="connsiteX3" fmla="*/ 1458513 w 3495403"/>
              <a:gd name="connsiteY3" fmla="*/ 1521555 h 2112573"/>
              <a:gd name="connsiteX4" fmla="*/ 1697408 w 3495403"/>
              <a:gd name="connsiteY4" fmla="*/ 917963 h 2112573"/>
              <a:gd name="connsiteX5" fmla="*/ 1207046 w 3495403"/>
              <a:gd name="connsiteY5" fmla="*/ 867664 h 2112573"/>
              <a:gd name="connsiteX6" fmla="*/ 2112330 w 3495403"/>
              <a:gd name="connsiteY6" fmla="*/ 402395 h 2112573"/>
              <a:gd name="connsiteX7" fmla="*/ 2464385 w 3495403"/>
              <a:gd name="connsiteY7" fmla="*/ 867664 h 2112573"/>
              <a:gd name="connsiteX8" fmla="*/ 2690706 w 3495403"/>
              <a:gd name="connsiteY8" fmla="*/ 264072 h 2112573"/>
              <a:gd name="connsiteX9" fmla="*/ 2979894 w 3495403"/>
              <a:gd name="connsiteY9" fmla="*/ 0 h 2112573"/>
              <a:gd name="connsiteX10" fmla="*/ 3495403 w 3495403"/>
              <a:gd name="connsiteY10" fmla="*/ 12575 h 2112573"/>
              <a:gd name="connsiteX11" fmla="*/ 3495403 w 3495403"/>
              <a:gd name="connsiteY11" fmla="*/ 12575 h 2112573"/>
              <a:gd name="connsiteX12" fmla="*/ 3495403 w 3495403"/>
              <a:gd name="connsiteY12" fmla="*/ 12575 h 2112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95403" h="2112573">
                <a:moveTo>
                  <a:pt x="0" y="2112573"/>
                </a:moveTo>
                <a:lnTo>
                  <a:pt x="477789" y="2037124"/>
                </a:lnTo>
                <a:lnTo>
                  <a:pt x="754403" y="1521555"/>
                </a:lnTo>
                <a:lnTo>
                  <a:pt x="1458513" y="1521555"/>
                </a:lnTo>
                <a:lnTo>
                  <a:pt x="1697408" y="917963"/>
                </a:lnTo>
                <a:lnTo>
                  <a:pt x="1207046" y="867664"/>
                </a:lnTo>
                <a:lnTo>
                  <a:pt x="2112330" y="402395"/>
                </a:lnTo>
                <a:lnTo>
                  <a:pt x="2464385" y="867664"/>
                </a:lnTo>
                <a:lnTo>
                  <a:pt x="2690706" y="264072"/>
                </a:lnTo>
                <a:lnTo>
                  <a:pt x="2979894" y="0"/>
                </a:lnTo>
                <a:lnTo>
                  <a:pt x="3495403" y="12575"/>
                </a:lnTo>
                <a:lnTo>
                  <a:pt x="3495403" y="12575"/>
                </a:lnTo>
                <a:lnTo>
                  <a:pt x="3495403" y="12575"/>
                </a:lnTo>
              </a:path>
            </a:pathLst>
          </a:custGeom>
          <a:ln w="762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01858" tIns="50929" rIns="101858" bIns="50929" rtlCol="0" anchor="ctr"/>
          <a:lstStyle/>
          <a:p>
            <a:pPr algn="ctr"/>
            <a:endParaRPr lang="en-US"/>
          </a:p>
        </p:txBody>
      </p:sp>
      <p:pic>
        <p:nvPicPr>
          <p:cNvPr id="54" name="Picture 53" descr="Stick Figure Climbing Stairs.jpg"/>
          <p:cNvPicPr>
            <a:picLocks noChangeAspect="1"/>
          </p:cNvPicPr>
          <p:nvPr/>
        </p:nvPicPr>
        <p:blipFill>
          <a:blip r:embed="rId3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38" b="100000" l="0" r="100000">
                        <a14:foregroundMark x1="61465" y1="7591" x2="61465" y2="75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9581" y="4481348"/>
            <a:ext cx="663663" cy="14478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Oval 88"/>
          <p:cNvSpPr>
            <a:spLocks/>
          </p:cNvSpPr>
          <p:nvPr/>
        </p:nvSpPr>
        <p:spPr>
          <a:xfrm>
            <a:off x="451340" y="5343157"/>
            <a:ext cx="1554480" cy="155448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88" tIns="45692" rIns="91388" bIns="45692" rtlCol="0" anchor="ctr"/>
          <a:lstStyle/>
          <a:p>
            <a:pPr algn="ctr"/>
            <a:endParaRPr lang="en-US"/>
          </a:p>
        </p:txBody>
      </p:sp>
      <p:cxnSp>
        <p:nvCxnSpPr>
          <p:cNvPr id="96" name="Straight Arrow Connector 95"/>
          <p:cNvCxnSpPr/>
          <p:nvPr/>
        </p:nvCxnSpPr>
        <p:spPr>
          <a:xfrm flipV="1">
            <a:off x="6401766" y="2902376"/>
            <a:ext cx="1707875" cy="841760"/>
          </a:xfrm>
          <a:prstGeom prst="straightConnector1">
            <a:avLst/>
          </a:prstGeom>
          <a:ln w="63500">
            <a:solidFill>
              <a:srgbClr val="000000"/>
            </a:solidFill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>
            <a:off x="7118219" y="3143184"/>
            <a:ext cx="317500" cy="32004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8" tIns="45704" rIns="91408" bIns="45704"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7514739" y="2952846"/>
            <a:ext cx="317500" cy="32004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8" tIns="45704" rIns="91408" bIns="45704"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>
            <a:spLocks/>
          </p:cNvSpPr>
          <p:nvPr/>
        </p:nvSpPr>
        <p:spPr>
          <a:xfrm>
            <a:off x="5523637" y="2942871"/>
            <a:ext cx="1554480" cy="155448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88" tIns="45692" rIns="91388" bIns="45692"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/>
          </p:cNvSpPr>
          <p:nvPr/>
        </p:nvSpPr>
        <p:spPr>
          <a:xfrm>
            <a:off x="8156211" y="2006857"/>
            <a:ext cx="1554480" cy="1554480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88" tIns="45692" rIns="91388" bIns="45692"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8580359" y="1382905"/>
            <a:ext cx="661509" cy="721771"/>
          </a:xfrm>
          <a:prstGeom prst="rect">
            <a:avLst/>
          </a:prstGeom>
          <a:noFill/>
        </p:spPr>
        <p:txBody>
          <a:bodyPr wrap="square" lIns="91408" tIns="45704" rIns="91408" bIns="45704" rtlCol="0">
            <a:spAutoFit/>
          </a:bodyPr>
          <a:lstStyle/>
          <a:p>
            <a:pPr algn="ctr"/>
            <a:r>
              <a:rPr lang="en-US" sz="4000" b="1">
                <a:solidFill>
                  <a:srgbClr val="000000"/>
                </a:solidFill>
                <a:latin typeface="Helvetica"/>
                <a:cs typeface="Helvetica"/>
              </a:rPr>
              <a:t>1</a:t>
            </a:r>
            <a:endParaRPr lang="en-US" sz="3500" b="1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95853" y="4711014"/>
            <a:ext cx="661509" cy="721771"/>
          </a:xfrm>
          <a:prstGeom prst="rect">
            <a:avLst/>
          </a:prstGeom>
          <a:noFill/>
        </p:spPr>
        <p:txBody>
          <a:bodyPr wrap="square" lIns="91408" tIns="45704" rIns="91408" bIns="45704" rtlCol="0">
            <a:spAutoFit/>
          </a:bodyPr>
          <a:lstStyle/>
          <a:p>
            <a:pPr algn="ctr"/>
            <a:r>
              <a:rPr lang="en-US" sz="4000" b="1">
                <a:latin typeface="Helvetica"/>
                <a:cs typeface="Helvetica"/>
              </a:rPr>
              <a:t>2</a:t>
            </a:r>
            <a:endParaRPr lang="en-US" sz="3500" b="1">
              <a:latin typeface="Helvetica"/>
              <a:cs typeface="Helvetic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938306" y="2307254"/>
            <a:ext cx="661509" cy="721771"/>
          </a:xfrm>
          <a:prstGeom prst="rect">
            <a:avLst/>
          </a:prstGeom>
          <a:noFill/>
        </p:spPr>
        <p:txBody>
          <a:bodyPr wrap="square" lIns="91408" tIns="45704" rIns="91408" bIns="45704" rtlCol="0">
            <a:spAutoFit/>
          </a:bodyPr>
          <a:lstStyle/>
          <a:p>
            <a:pPr algn="ctr"/>
            <a:r>
              <a:rPr lang="en-US" sz="4000" b="1">
                <a:solidFill>
                  <a:srgbClr val="000000"/>
                </a:solidFill>
                <a:latin typeface="Helvetica"/>
                <a:cs typeface="Helvetica"/>
              </a:rPr>
              <a:t>3</a:t>
            </a:r>
            <a:endParaRPr lang="en-US" sz="3500" b="1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089902" y="7327901"/>
            <a:ext cx="1828800" cy="307756"/>
          </a:xfrm>
          <a:prstGeom prst="rect">
            <a:avLst/>
          </a:prstGeom>
          <a:noFill/>
        </p:spPr>
        <p:txBody>
          <a:bodyPr wrap="square" lIns="91418" tIns="45710" rIns="91418" bIns="45710" rtlCol="0">
            <a:spAutoFit/>
          </a:bodyPr>
          <a:lstStyle/>
          <a:p>
            <a:pPr algn="r"/>
            <a:r>
              <a:rPr lang="en-US" sz="1400" b="1">
                <a:solidFill>
                  <a:schemeClr val="bg1">
                    <a:lumMod val="65000"/>
                  </a:schemeClr>
                </a:solidFill>
                <a:latin typeface="Helvetica"/>
                <a:cs typeface="Helvetica"/>
              </a:rPr>
              <a:t>Poster 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0836" y="7397883"/>
            <a:ext cx="2907746" cy="285754"/>
          </a:xfrm>
          <a:prstGeom prst="rect">
            <a:avLst/>
          </a:prstGeom>
          <a:noFill/>
        </p:spPr>
        <p:txBody>
          <a:bodyPr wrap="square" lIns="91418" tIns="45710" rIns="91418" bIns="45710" rtlCol="0">
            <a:spAutoFit/>
          </a:bodyPr>
          <a:lstStyle/>
          <a:p>
            <a:r>
              <a:rPr lang="en-US" sz="1200" b="1">
                <a:solidFill>
                  <a:schemeClr val="bg1">
                    <a:lumMod val="65000"/>
                  </a:schemeClr>
                </a:solidFill>
              </a:rPr>
              <a:t>Kata in the Classroom / katatogrow.com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48FF743-54FC-4144-9B30-C47814D70AB8}"/>
              </a:ext>
            </a:extLst>
          </p:cNvPr>
          <p:cNvSpPr txBox="1"/>
          <p:nvPr/>
        </p:nvSpPr>
        <p:spPr>
          <a:xfrm>
            <a:off x="499500" y="5720651"/>
            <a:ext cx="1469393" cy="840173"/>
          </a:xfrm>
          <a:prstGeom prst="rect">
            <a:avLst/>
          </a:prstGeom>
          <a:noFill/>
        </p:spPr>
        <p:txBody>
          <a:bodyPr wrap="square" lIns="91388" tIns="45692" rIns="91388" bIns="45692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b="1">
                <a:latin typeface="Helvetica"/>
                <a:cs typeface="Helvetica"/>
              </a:rPr>
              <a:t>Determine where you stand now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29396D9-A4D1-7C4D-BB31-52CEA1FF69DF}"/>
              </a:ext>
            </a:extLst>
          </p:cNvPr>
          <p:cNvSpPr txBox="1"/>
          <p:nvPr/>
        </p:nvSpPr>
        <p:spPr>
          <a:xfrm>
            <a:off x="5524216" y="3304641"/>
            <a:ext cx="1571183" cy="830940"/>
          </a:xfrm>
          <a:prstGeom prst="rect">
            <a:avLst/>
          </a:prstGeom>
          <a:noFill/>
        </p:spPr>
        <p:txBody>
          <a:bodyPr wrap="square" lIns="91388" tIns="45692" rIns="91388" bIns="45692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b="1">
                <a:latin typeface="Helvetica"/>
                <a:cs typeface="Helvetica"/>
              </a:rPr>
              <a:t>Set your next target condition</a:t>
            </a:r>
            <a:endParaRPr lang="en-US">
              <a:latin typeface="Helvetica"/>
              <a:cs typeface="Helvetica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1D4EC6D-3669-5040-86F1-71ADD656E36A}"/>
              </a:ext>
            </a:extLst>
          </p:cNvPr>
          <p:cNvSpPr txBox="1"/>
          <p:nvPr/>
        </p:nvSpPr>
        <p:spPr>
          <a:xfrm>
            <a:off x="8085038" y="2411323"/>
            <a:ext cx="1724005" cy="802792"/>
          </a:xfrm>
          <a:prstGeom prst="rect">
            <a:avLst/>
          </a:prstGeom>
          <a:noFill/>
        </p:spPr>
        <p:txBody>
          <a:bodyPr wrap="square" lIns="91388" tIns="45692" rIns="91388" bIns="45692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900" b="1">
                <a:latin typeface="Helvetica"/>
                <a:cs typeface="Helvetica"/>
              </a:rPr>
              <a:t>Understand</a:t>
            </a:r>
          </a:p>
          <a:p>
            <a:pPr algn="ctr">
              <a:lnSpc>
                <a:spcPct val="80000"/>
              </a:lnSpc>
            </a:pPr>
            <a:r>
              <a:rPr lang="en-US" sz="1900" b="1">
                <a:latin typeface="Helvetica"/>
                <a:cs typeface="Helvetica"/>
              </a:rPr>
              <a:t>the</a:t>
            </a:r>
          </a:p>
          <a:p>
            <a:pPr algn="ctr">
              <a:lnSpc>
                <a:spcPct val="80000"/>
              </a:lnSpc>
            </a:pPr>
            <a:r>
              <a:rPr lang="en-US" sz="1900" b="1">
                <a:latin typeface="Helvetica"/>
                <a:cs typeface="Helvetica"/>
              </a:rPr>
              <a:t>Challenge</a:t>
            </a:r>
            <a:endParaRPr lang="en-US" sz="1900" spc="-150">
              <a:latin typeface="Helvetica"/>
              <a:cs typeface="Helvetica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D094193-17DE-1442-8F59-F29531389E2E}"/>
              </a:ext>
            </a:extLst>
          </p:cNvPr>
          <p:cNvSpPr txBox="1"/>
          <p:nvPr/>
        </p:nvSpPr>
        <p:spPr>
          <a:xfrm>
            <a:off x="4488547" y="5561863"/>
            <a:ext cx="2444912" cy="1086395"/>
          </a:xfrm>
          <a:prstGeom prst="rect">
            <a:avLst/>
          </a:prstGeom>
          <a:noFill/>
        </p:spPr>
        <p:txBody>
          <a:bodyPr wrap="square" lIns="91388" tIns="45692" rIns="91388" bIns="45692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b="1">
                <a:latin typeface="Helvetica"/>
                <a:cs typeface="Helvetica"/>
              </a:rPr>
              <a:t>Try to achieve your next target condition by doing experiments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29C1257-FBDC-5243-843B-BB8AF736C477}"/>
              </a:ext>
            </a:extLst>
          </p:cNvPr>
          <p:cNvSpPr txBox="1"/>
          <p:nvPr/>
        </p:nvSpPr>
        <p:spPr>
          <a:xfrm>
            <a:off x="4734119" y="5006387"/>
            <a:ext cx="661509" cy="721771"/>
          </a:xfrm>
          <a:prstGeom prst="rect">
            <a:avLst/>
          </a:prstGeom>
          <a:noFill/>
        </p:spPr>
        <p:txBody>
          <a:bodyPr wrap="square" lIns="91408" tIns="45704" rIns="91408" bIns="45704" rtlCol="0">
            <a:spAutoFit/>
          </a:bodyPr>
          <a:lstStyle/>
          <a:p>
            <a:pPr algn="ctr"/>
            <a:r>
              <a:rPr lang="en-US" sz="4000" b="1">
                <a:solidFill>
                  <a:srgbClr val="000000"/>
                </a:solidFill>
                <a:latin typeface="Helvetica"/>
                <a:cs typeface="Helvetica"/>
              </a:rPr>
              <a:t>4</a:t>
            </a:r>
            <a:endParaRPr lang="en-US" sz="3500" b="1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34" name="Left Arrow 33">
            <a:extLst>
              <a:ext uri="{FF2B5EF4-FFF2-40B4-BE49-F238E27FC236}">
                <a16:creationId xmlns:a16="http://schemas.microsoft.com/office/drawing/2014/main" id="{D1419D3C-D6F7-5041-B410-4220AE864928}"/>
              </a:ext>
            </a:extLst>
          </p:cNvPr>
          <p:cNvSpPr/>
          <p:nvPr/>
        </p:nvSpPr>
        <p:spPr>
          <a:xfrm rot="530254">
            <a:off x="3157210" y="5817820"/>
            <a:ext cx="686175" cy="264135"/>
          </a:xfrm>
          <a:prstGeom prst="leftArrow">
            <a:avLst>
              <a:gd name="adj1" fmla="val 50000"/>
              <a:gd name="adj2" fmla="val 136547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Left Arrow 34">
            <a:extLst>
              <a:ext uri="{FF2B5EF4-FFF2-40B4-BE49-F238E27FC236}">
                <a16:creationId xmlns:a16="http://schemas.microsoft.com/office/drawing/2014/main" id="{337C2A3C-65B6-1845-9A1F-75081062EEE4}"/>
              </a:ext>
            </a:extLst>
          </p:cNvPr>
          <p:cNvSpPr/>
          <p:nvPr/>
        </p:nvSpPr>
        <p:spPr>
          <a:xfrm rot="1333785">
            <a:off x="3710624" y="5362481"/>
            <a:ext cx="686175" cy="264135"/>
          </a:xfrm>
          <a:prstGeom prst="leftArrow">
            <a:avLst>
              <a:gd name="adj1" fmla="val 50000"/>
              <a:gd name="adj2" fmla="val 136547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Left Arrow 35">
            <a:extLst>
              <a:ext uri="{FF2B5EF4-FFF2-40B4-BE49-F238E27FC236}">
                <a16:creationId xmlns:a16="http://schemas.microsoft.com/office/drawing/2014/main" id="{BB31EC98-490A-E641-9216-3A6B4E6E51CF}"/>
              </a:ext>
            </a:extLst>
          </p:cNvPr>
          <p:cNvSpPr/>
          <p:nvPr/>
        </p:nvSpPr>
        <p:spPr>
          <a:xfrm rot="3316483">
            <a:off x="4140450" y="4931705"/>
            <a:ext cx="686175" cy="264135"/>
          </a:xfrm>
          <a:prstGeom prst="leftArrow">
            <a:avLst>
              <a:gd name="adj1" fmla="val 50000"/>
              <a:gd name="adj2" fmla="val 136547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6943A98-668C-3E42-86BA-8D18465E5983}"/>
              </a:ext>
            </a:extLst>
          </p:cNvPr>
          <p:cNvSpPr txBox="1"/>
          <p:nvPr/>
        </p:nvSpPr>
        <p:spPr>
          <a:xfrm>
            <a:off x="0" y="443727"/>
            <a:ext cx="10058400" cy="1336255"/>
          </a:xfrm>
          <a:prstGeom prst="rect">
            <a:avLst/>
          </a:prstGeom>
          <a:noFill/>
        </p:spPr>
        <p:txBody>
          <a:bodyPr wrap="square" lIns="101846" tIns="50923" rIns="101846" bIns="50923" rtlCol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4200" b="1">
                <a:latin typeface="Helvetica"/>
                <a:cs typeface="Helvetica"/>
              </a:rPr>
              <a:t>FOUR STEPS</a:t>
            </a:r>
          </a:p>
          <a:p>
            <a:pPr algn="ctr">
              <a:lnSpc>
                <a:spcPct val="95000"/>
              </a:lnSpc>
            </a:pPr>
            <a:r>
              <a:rPr lang="en-US" sz="4200" b="1" i="1">
                <a:latin typeface="Helvetica"/>
                <a:cs typeface="Helvetica"/>
              </a:rPr>
              <a:t>Where are you now?</a:t>
            </a:r>
          </a:p>
        </p:txBody>
      </p:sp>
    </p:spTree>
    <p:extLst>
      <p:ext uri="{BB962C8B-B14F-4D97-AF65-F5344CB8AC3E}">
        <p14:creationId xmlns:p14="http://schemas.microsoft.com/office/powerpoint/2010/main" val="2724414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279</Words>
  <Application>Microsoft Macintosh PowerPoint</Application>
  <PresentationFormat>Custom</PresentationFormat>
  <Paragraphs>56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Helvetica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Mark Brother</cp:lastModifiedBy>
  <cp:revision>93</cp:revision>
  <cp:lastPrinted>2014-05-07T22:06:05Z</cp:lastPrinted>
  <dcterms:created xsi:type="dcterms:W3CDTF">2014-05-03T14:50:02Z</dcterms:created>
  <dcterms:modified xsi:type="dcterms:W3CDTF">2022-07-08T13:12:43Z</dcterms:modified>
</cp:coreProperties>
</file>