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308" r:id="rId2"/>
  </p:sldIdLst>
  <p:sldSz cx="10058400" cy="7772400"/>
  <p:notesSz cx="6858000" cy="9144000"/>
  <p:defaultTextStyle>
    <a:defPPr>
      <a:defRPr lang="en-US"/>
    </a:defPPr>
    <a:lvl1pPr marL="0" algn="l" defTabSz="509292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292" algn="l" defTabSz="509292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586" algn="l" defTabSz="509292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7879" algn="l" defTabSz="509292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173" algn="l" defTabSz="509292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6466" algn="l" defTabSz="509292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5758" algn="l" defTabSz="509292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052" algn="l" defTabSz="509292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4344" algn="l" defTabSz="509292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448">
          <p15:clr>
            <a:srgbClr val="A4A3A4"/>
          </p15:clr>
        </p15:guide>
        <p15:guide id="2" pos="316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FFFCF8"/>
    <a:srgbClr val="FFFF66"/>
    <a:srgbClr val="FFFFCC"/>
    <a:srgbClr val="6F8E3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322"/>
    <p:restoredTop sz="98060" autoAdjust="0"/>
  </p:normalViewPr>
  <p:slideViewPr>
    <p:cSldViewPr snapToGrid="0" snapToObjects="1">
      <p:cViewPr varScale="1">
        <p:scale>
          <a:sx n="95" d="100"/>
          <a:sy n="95" d="100"/>
        </p:scale>
        <p:origin x="176" y="608"/>
      </p:cViewPr>
      <p:guideLst>
        <p:guide orient="horz" pos="2448"/>
        <p:guide pos="316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F9B9E29-EC97-F044-AE6E-4E706EDADFE9}" type="datetimeFigureOut">
              <a:t>3/21/26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52606B6-B7E1-8043-8EB7-56F291E4420E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28175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269C08-6FB3-C940-9D38-3D08B64E653D}" type="datetimeFigureOut">
              <a:t>3/21/26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09675" y="685800"/>
            <a:ext cx="44386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78CC9AB-E465-2642-8045-70E64A1D4DD1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2382554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093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093" algn="l" defTabSz="457093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187" algn="l" defTabSz="457093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279" algn="l" defTabSz="457093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372" algn="l" defTabSz="457093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5465" algn="l" defTabSz="457093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2560" algn="l" defTabSz="457093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199651" algn="l" defTabSz="457093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6744" algn="l" defTabSz="457093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209675" y="685800"/>
            <a:ext cx="443865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/>
              <a:buChar char="•"/>
            </a:pPr>
            <a:r>
              <a:rPr lang="en-US" sz="1200" b="1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Read through the Four</a:t>
            </a:r>
            <a:r>
              <a:rPr lang="en-US" sz="1200" b="1" kern="1200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</a:t>
            </a:r>
            <a:r>
              <a:rPr lang="en-US" sz="1200" b="1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teps of the Improvement Kata pattern, in numerical order.</a:t>
            </a:r>
          </a:p>
          <a:p>
            <a:pPr marL="171450" marR="0" indent="-171450" algn="l" defTabSz="45714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lang="en-US" sz="1200" b="1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Key points to notice:</a:t>
            </a:r>
            <a:endParaRPr lang="en-US" b="1"/>
          </a:p>
          <a:p>
            <a:pPr marL="628596" lvl="1" indent="-171450">
              <a:buFont typeface="Wingdings" charset="2"/>
              <a:buChar char="ü"/>
            </a:pPr>
            <a:r>
              <a:rPr lang="en-US" sz="1200" b="1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You</a:t>
            </a:r>
            <a:r>
              <a:rPr lang="en-US" sz="1200" b="1" kern="1200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don't have to reach the big challenge right away</a:t>
            </a:r>
          </a:p>
          <a:p>
            <a:pPr marL="628596" lvl="1" indent="-171450">
              <a:buFont typeface="Wingdings" charset="2"/>
              <a:buChar char="ü"/>
            </a:pPr>
            <a:r>
              <a:rPr lang="en-US" sz="1200" b="1" kern="1200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 path is not predictable or straight</a:t>
            </a:r>
          </a:p>
          <a:p>
            <a:pPr marL="628596" lvl="1" indent="-171450">
              <a:buFont typeface="Wingdings" charset="2"/>
              <a:buChar char="ü"/>
            </a:pPr>
            <a:r>
              <a:rPr lang="en-US" sz="1200" b="1" kern="1200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You have to experiment to get to your next goal</a:t>
            </a:r>
            <a:endParaRPr lang="en-US" sz="1200" b="1" kern="120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171450" indent="-171450">
              <a:buFont typeface="Arial"/>
              <a:buChar char="•"/>
            </a:pPr>
            <a:r>
              <a:rPr lang="en-US" sz="1200" b="1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Point out the corresponding</a:t>
            </a:r>
            <a:r>
              <a:rPr lang="en-US" sz="1200" b="1" kern="1200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poster in the room (</a:t>
            </a:r>
            <a:r>
              <a:rPr lang="en-US" sz="1200" b="1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Poster 1).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B0F16F-5B0E-AA45-B676-6DB3E10BA1D7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54069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4380" y="2414482"/>
            <a:ext cx="8549640" cy="166602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8760" y="4404360"/>
            <a:ext cx="7040880" cy="19862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2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5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787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1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64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575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05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434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EE385-4277-0749-A28D-D098051369D7}" type="datetime1">
              <a:t>3/21/26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E722C5-4E6A-8547-814C-832CC4A00AB0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32477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F19AD6-7705-8A43-82B5-BA623E37D957}" type="datetime1">
              <a:t>3/21/26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E722C5-4E6A-8547-814C-832CC4A00AB0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73121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292340" y="311257"/>
            <a:ext cx="2263140" cy="663172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2920" y="311257"/>
            <a:ext cx="6621780" cy="663172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BCB2EB-C6E4-094C-BF90-6C8D1EA18D25}" type="datetime1">
              <a:t>3/21/26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E722C5-4E6A-8547-814C-832CC4A00AB0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62852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1B66AE-86BF-4E4E-B028-0911BAD2A455}" type="datetime1">
              <a:t>3/21/26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E722C5-4E6A-8547-814C-832CC4A00AB0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9982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4544" y="4994490"/>
            <a:ext cx="8549640" cy="1543685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4544" y="3294275"/>
            <a:ext cx="8549640" cy="1700212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29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58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787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1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646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575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05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434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A8B34-5A13-B44D-A3D9-59F33DC33D23}" type="datetime1">
              <a:t>3/21/26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E722C5-4E6A-8547-814C-832CC4A00AB0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95261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2920" y="1813563"/>
            <a:ext cx="4442460" cy="5129425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3020" y="1813563"/>
            <a:ext cx="4442460" cy="5129425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4B0224-1C1D-D64E-B4E6-A825C200E2AB}" type="datetime1">
              <a:t>3/21/26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E722C5-4E6A-8547-814C-832CC4A00AB0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34574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2921" y="1739795"/>
            <a:ext cx="4444207" cy="725064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292" indent="0">
              <a:buNone/>
              <a:defRPr sz="2200" b="1"/>
            </a:lvl2pPr>
            <a:lvl3pPr marL="1018586" indent="0">
              <a:buNone/>
              <a:defRPr sz="2000" b="1"/>
            </a:lvl3pPr>
            <a:lvl4pPr marL="1527879" indent="0">
              <a:buNone/>
              <a:defRPr sz="1800" b="1"/>
            </a:lvl4pPr>
            <a:lvl5pPr marL="2037173" indent="0">
              <a:buNone/>
              <a:defRPr sz="1800" b="1"/>
            </a:lvl5pPr>
            <a:lvl6pPr marL="2546466" indent="0">
              <a:buNone/>
              <a:defRPr sz="1800" b="1"/>
            </a:lvl6pPr>
            <a:lvl7pPr marL="3055758" indent="0">
              <a:buNone/>
              <a:defRPr sz="1800" b="1"/>
            </a:lvl7pPr>
            <a:lvl8pPr marL="3565052" indent="0">
              <a:buNone/>
              <a:defRPr sz="1800" b="1"/>
            </a:lvl8pPr>
            <a:lvl9pPr marL="4074344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2921" y="2464859"/>
            <a:ext cx="4444207" cy="4478126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09530" y="1739795"/>
            <a:ext cx="4445953" cy="725064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292" indent="0">
              <a:buNone/>
              <a:defRPr sz="2200" b="1"/>
            </a:lvl2pPr>
            <a:lvl3pPr marL="1018586" indent="0">
              <a:buNone/>
              <a:defRPr sz="2000" b="1"/>
            </a:lvl3pPr>
            <a:lvl4pPr marL="1527879" indent="0">
              <a:buNone/>
              <a:defRPr sz="1800" b="1"/>
            </a:lvl4pPr>
            <a:lvl5pPr marL="2037173" indent="0">
              <a:buNone/>
              <a:defRPr sz="1800" b="1"/>
            </a:lvl5pPr>
            <a:lvl6pPr marL="2546466" indent="0">
              <a:buNone/>
              <a:defRPr sz="1800" b="1"/>
            </a:lvl6pPr>
            <a:lvl7pPr marL="3055758" indent="0">
              <a:buNone/>
              <a:defRPr sz="1800" b="1"/>
            </a:lvl7pPr>
            <a:lvl8pPr marL="3565052" indent="0">
              <a:buNone/>
              <a:defRPr sz="1800" b="1"/>
            </a:lvl8pPr>
            <a:lvl9pPr marL="4074344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09530" y="2464859"/>
            <a:ext cx="4445953" cy="4478126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3D0D7C-DC17-E04A-9A0A-A211BA6739B5}" type="datetime1">
              <a:t>3/21/26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E722C5-4E6A-8547-814C-832CC4A00AB0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71611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69B8C2-8548-5E49-9FED-D122CA289583}" type="datetime1">
              <a:t>3/21/26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E722C5-4E6A-8547-814C-832CC4A00AB0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02801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BA96D9-A7A1-3D4D-A33D-B3311A68AA58}" type="datetime1">
              <a:t>3/21/26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E722C5-4E6A-8547-814C-832CC4A00AB0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39860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3" y="309457"/>
            <a:ext cx="3309144" cy="131699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32555" y="309457"/>
            <a:ext cx="5622925" cy="6633528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2923" y="1626447"/>
            <a:ext cx="3309144" cy="5316538"/>
          </a:xfrm>
        </p:spPr>
        <p:txBody>
          <a:bodyPr/>
          <a:lstStyle>
            <a:lvl1pPr marL="0" indent="0">
              <a:buNone/>
              <a:defRPr sz="1600"/>
            </a:lvl1pPr>
            <a:lvl2pPr marL="509292" indent="0">
              <a:buNone/>
              <a:defRPr sz="1300"/>
            </a:lvl2pPr>
            <a:lvl3pPr marL="1018586" indent="0">
              <a:buNone/>
              <a:defRPr sz="1100"/>
            </a:lvl3pPr>
            <a:lvl4pPr marL="1527879" indent="0">
              <a:buNone/>
              <a:defRPr sz="1000"/>
            </a:lvl4pPr>
            <a:lvl5pPr marL="2037173" indent="0">
              <a:buNone/>
              <a:defRPr sz="1000"/>
            </a:lvl5pPr>
            <a:lvl6pPr marL="2546466" indent="0">
              <a:buNone/>
              <a:defRPr sz="1000"/>
            </a:lvl6pPr>
            <a:lvl7pPr marL="3055758" indent="0">
              <a:buNone/>
              <a:defRPr sz="1000"/>
            </a:lvl7pPr>
            <a:lvl8pPr marL="3565052" indent="0">
              <a:buNone/>
              <a:defRPr sz="1000"/>
            </a:lvl8pPr>
            <a:lvl9pPr marL="4074344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2DACD-36A2-AA41-B691-EAD157769394}" type="datetime1">
              <a:t>3/21/26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E722C5-4E6A-8547-814C-832CC4A00AB0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7730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1517" y="5440680"/>
            <a:ext cx="6035040" cy="642303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1517" y="694478"/>
            <a:ext cx="6035040" cy="4663440"/>
          </a:xfrm>
        </p:spPr>
        <p:txBody>
          <a:bodyPr/>
          <a:lstStyle>
            <a:lvl1pPr marL="0" indent="0">
              <a:buNone/>
              <a:defRPr sz="3600"/>
            </a:lvl1pPr>
            <a:lvl2pPr marL="509292" indent="0">
              <a:buNone/>
              <a:defRPr sz="3100"/>
            </a:lvl2pPr>
            <a:lvl3pPr marL="1018586" indent="0">
              <a:buNone/>
              <a:defRPr sz="2700"/>
            </a:lvl3pPr>
            <a:lvl4pPr marL="1527879" indent="0">
              <a:buNone/>
              <a:defRPr sz="2200"/>
            </a:lvl4pPr>
            <a:lvl5pPr marL="2037173" indent="0">
              <a:buNone/>
              <a:defRPr sz="2200"/>
            </a:lvl5pPr>
            <a:lvl6pPr marL="2546466" indent="0">
              <a:buNone/>
              <a:defRPr sz="2200"/>
            </a:lvl6pPr>
            <a:lvl7pPr marL="3055758" indent="0">
              <a:buNone/>
              <a:defRPr sz="2200"/>
            </a:lvl7pPr>
            <a:lvl8pPr marL="3565052" indent="0">
              <a:buNone/>
              <a:defRPr sz="2200"/>
            </a:lvl8pPr>
            <a:lvl9pPr marL="4074344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1517" y="6082983"/>
            <a:ext cx="6035040" cy="912177"/>
          </a:xfrm>
        </p:spPr>
        <p:txBody>
          <a:bodyPr/>
          <a:lstStyle>
            <a:lvl1pPr marL="0" indent="0">
              <a:buNone/>
              <a:defRPr sz="1600"/>
            </a:lvl1pPr>
            <a:lvl2pPr marL="509292" indent="0">
              <a:buNone/>
              <a:defRPr sz="1300"/>
            </a:lvl2pPr>
            <a:lvl3pPr marL="1018586" indent="0">
              <a:buNone/>
              <a:defRPr sz="1100"/>
            </a:lvl3pPr>
            <a:lvl4pPr marL="1527879" indent="0">
              <a:buNone/>
              <a:defRPr sz="1000"/>
            </a:lvl4pPr>
            <a:lvl5pPr marL="2037173" indent="0">
              <a:buNone/>
              <a:defRPr sz="1000"/>
            </a:lvl5pPr>
            <a:lvl6pPr marL="2546466" indent="0">
              <a:buNone/>
              <a:defRPr sz="1000"/>
            </a:lvl6pPr>
            <a:lvl7pPr marL="3055758" indent="0">
              <a:buNone/>
              <a:defRPr sz="1000"/>
            </a:lvl7pPr>
            <a:lvl8pPr marL="3565052" indent="0">
              <a:buNone/>
              <a:defRPr sz="1000"/>
            </a:lvl8pPr>
            <a:lvl9pPr marL="4074344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2AA496-666C-F445-ABCE-BC7422DD1264}" type="datetime1">
              <a:t>3/21/26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E722C5-4E6A-8547-814C-832CC4A00AB0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24389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02920" y="311256"/>
            <a:ext cx="9052560" cy="1295400"/>
          </a:xfrm>
          <a:prstGeom prst="rect">
            <a:avLst/>
          </a:prstGeom>
        </p:spPr>
        <p:txBody>
          <a:bodyPr vert="horz" lIns="101858" tIns="50929" rIns="101858" bIns="50929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2920" y="1813563"/>
            <a:ext cx="9052560" cy="5129425"/>
          </a:xfrm>
          <a:prstGeom prst="rect">
            <a:avLst/>
          </a:prstGeom>
        </p:spPr>
        <p:txBody>
          <a:bodyPr vert="horz" lIns="101858" tIns="50929" rIns="101858" bIns="50929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2920" y="7203864"/>
            <a:ext cx="2346960" cy="413808"/>
          </a:xfrm>
          <a:prstGeom prst="rect">
            <a:avLst/>
          </a:prstGeom>
        </p:spPr>
        <p:txBody>
          <a:bodyPr vert="horz" lIns="101858" tIns="50929" rIns="101858" bIns="50929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7E0AF8-5B2F-E649-B5E7-4B2A3E943C7D}" type="datetime1">
              <a:t>3/21/26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36620" y="7203864"/>
            <a:ext cx="3185160" cy="413808"/>
          </a:xfrm>
          <a:prstGeom prst="rect">
            <a:avLst/>
          </a:prstGeom>
        </p:spPr>
        <p:txBody>
          <a:bodyPr vert="horz" lIns="101858" tIns="50929" rIns="101858" bIns="50929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08520" y="7203864"/>
            <a:ext cx="2346960" cy="413808"/>
          </a:xfrm>
          <a:prstGeom prst="rect">
            <a:avLst/>
          </a:prstGeom>
        </p:spPr>
        <p:txBody>
          <a:bodyPr vert="horz" lIns="101858" tIns="50929" rIns="101858" bIns="50929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E722C5-4E6A-8547-814C-832CC4A00AB0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71395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defTabSz="509292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1970" indent="-381970" algn="l" defTabSz="509292" rtl="0" eaLnBrk="1" latinLnBrk="0" hangingPunct="1">
        <a:spcBef>
          <a:spcPct val="20000"/>
        </a:spcBef>
        <a:buFont typeface="Arial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601" indent="-318309" algn="l" defTabSz="509292" rtl="0" eaLnBrk="1" latinLnBrk="0" hangingPunct="1">
        <a:spcBef>
          <a:spcPct val="20000"/>
        </a:spcBef>
        <a:buFont typeface="Arial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233" indent="-254646" algn="l" defTabSz="509292" rtl="0" eaLnBrk="1" latinLnBrk="0" hangingPunct="1">
        <a:spcBef>
          <a:spcPct val="20000"/>
        </a:spcBef>
        <a:buFont typeface="Arial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525" indent="-254646" algn="l" defTabSz="509292" rtl="0" eaLnBrk="1" latinLnBrk="0" hangingPunct="1">
        <a:spcBef>
          <a:spcPct val="20000"/>
        </a:spcBef>
        <a:buFont typeface="Arial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1819" indent="-254646" algn="l" defTabSz="509292" rtl="0" eaLnBrk="1" latinLnBrk="0" hangingPunct="1">
        <a:spcBef>
          <a:spcPct val="20000"/>
        </a:spcBef>
        <a:buFont typeface="Arial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112" indent="-254646" algn="l" defTabSz="509292" rtl="0" eaLnBrk="1" latinLnBrk="0" hangingPunct="1">
        <a:spcBef>
          <a:spcPct val="20000"/>
        </a:spcBef>
        <a:buFont typeface="Arial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0406" indent="-254646" algn="l" defTabSz="509292" rtl="0" eaLnBrk="1" latinLnBrk="0" hangingPunct="1">
        <a:spcBef>
          <a:spcPct val="20000"/>
        </a:spcBef>
        <a:buFont typeface="Arial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19698" indent="-254646" algn="l" defTabSz="509292" rtl="0" eaLnBrk="1" latinLnBrk="0" hangingPunct="1">
        <a:spcBef>
          <a:spcPct val="20000"/>
        </a:spcBef>
        <a:buFont typeface="Arial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28992" indent="-254646" algn="l" defTabSz="509292" rtl="0" eaLnBrk="1" latinLnBrk="0" hangingPunct="1">
        <a:spcBef>
          <a:spcPct val="20000"/>
        </a:spcBef>
        <a:buFont typeface="Arial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09292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292" algn="l" defTabSz="509292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586" algn="l" defTabSz="509292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7879" algn="l" defTabSz="509292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173" algn="l" defTabSz="509292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6466" algn="l" defTabSz="509292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5758" algn="l" defTabSz="509292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052" algn="l" defTabSz="509292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4344" algn="l" defTabSz="509292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microsoft.com/office/2007/relationships/hdphoto" Target="../media/hdphoto3.wdp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microsoft.com/office/2007/relationships/hdphoto" Target="../media/hdphoto2.wdp"/><Relationship Id="rId5" Type="http://schemas.openxmlformats.org/officeDocument/2006/relationships/image" Target="../media/image2.png"/><Relationship Id="rId4" Type="http://schemas.microsoft.com/office/2007/relationships/hdphoto" Target="../media/hdphoto1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Freeform 29"/>
          <p:cNvSpPr/>
          <p:nvPr/>
        </p:nvSpPr>
        <p:spPr>
          <a:xfrm>
            <a:off x="1883635" y="3655597"/>
            <a:ext cx="3844943" cy="2394249"/>
          </a:xfrm>
          <a:custGeom>
            <a:avLst/>
            <a:gdLst>
              <a:gd name="connsiteX0" fmla="*/ 0 w 3495403"/>
              <a:gd name="connsiteY0" fmla="*/ 2112573 h 2112573"/>
              <a:gd name="connsiteX1" fmla="*/ 477789 w 3495403"/>
              <a:gd name="connsiteY1" fmla="*/ 2037124 h 2112573"/>
              <a:gd name="connsiteX2" fmla="*/ 754403 w 3495403"/>
              <a:gd name="connsiteY2" fmla="*/ 1521555 h 2112573"/>
              <a:gd name="connsiteX3" fmla="*/ 1458513 w 3495403"/>
              <a:gd name="connsiteY3" fmla="*/ 1521555 h 2112573"/>
              <a:gd name="connsiteX4" fmla="*/ 1697408 w 3495403"/>
              <a:gd name="connsiteY4" fmla="*/ 917963 h 2112573"/>
              <a:gd name="connsiteX5" fmla="*/ 1207046 w 3495403"/>
              <a:gd name="connsiteY5" fmla="*/ 867664 h 2112573"/>
              <a:gd name="connsiteX6" fmla="*/ 2112330 w 3495403"/>
              <a:gd name="connsiteY6" fmla="*/ 402395 h 2112573"/>
              <a:gd name="connsiteX7" fmla="*/ 2464385 w 3495403"/>
              <a:gd name="connsiteY7" fmla="*/ 867664 h 2112573"/>
              <a:gd name="connsiteX8" fmla="*/ 2690706 w 3495403"/>
              <a:gd name="connsiteY8" fmla="*/ 264072 h 2112573"/>
              <a:gd name="connsiteX9" fmla="*/ 2979894 w 3495403"/>
              <a:gd name="connsiteY9" fmla="*/ 0 h 2112573"/>
              <a:gd name="connsiteX10" fmla="*/ 3495403 w 3495403"/>
              <a:gd name="connsiteY10" fmla="*/ 12575 h 2112573"/>
              <a:gd name="connsiteX11" fmla="*/ 3495403 w 3495403"/>
              <a:gd name="connsiteY11" fmla="*/ 12575 h 2112573"/>
              <a:gd name="connsiteX12" fmla="*/ 3495403 w 3495403"/>
              <a:gd name="connsiteY12" fmla="*/ 12575 h 21125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3495403" h="2112573">
                <a:moveTo>
                  <a:pt x="0" y="2112573"/>
                </a:moveTo>
                <a:lnTo>
                  <a:pt x="477789" y="2037124"/>
                </a:lnTo>
                <a:lnTo>
                  <a:pt x="754403" y="1521555"/>
                </a:lnTo>
                <a:lnTo>
                  <a:pt x="1458513" y="1521555"/>
                </a:lnTo>
                <a:lnTo>
                  <a:pt x="1697408" y="917963"/>
                </a:lnTo>
                <a:lnTo>
                  <a:pt x="1207046" y="867664"/>
                </a:lnTo>
                <a:lnTo>
                  <a:pt x="2112330" y="402395"/>
                </a:lnTo>
                <a:lnTo>
                  <a:pt x="2464385" y="867664"/>
                </a:lnTo>
                <a:lnTo>
                  <a:pt x="2690706" y="264072"/>
                </a:lnTo>
                <a:lnTo>
                  <a:pt x="2979894" y="0"/>
                </a:lnTo>
                <a:lnTo>
                  <a:pt x="3495403" y="12575"/>
                </a:lnTo>
                <a:lnTo>
                  <a:pt x="3495403" y="12575"/>
                </a:lnTo>
                <a:lnTo>
                  <a:pt x="3495403" y="12575"/>
                </a:lnTo>
              </a:path>
            </a:pathLst>
          </a:custGeom>
          <a:ln w="76200" cmpd="sng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lIns="101858" tIns="50929" rIns="101858" bIns="50929" rtlCol="0" anchor="ctr"/>
          <a:lstStyle/>
          <a:p>
            <a:pPr algn="ctr"/>
            <a:endParaRPr lang="en-US"/>
          </a:p>
        </p:txBody>
      </p:sp>
      <p:pic>
        <p:nvPicPr>
          <p:cNvPr id="54" name="Picture 53" descr="Stick Figure Climbing Stairs.jpg"/>
          <p:cNvPicPr>
            <a:picLocks noChangeAspect="1"/>
          </p:cNvPicPr>
          <p:nvPr/>
        </p:nvPicPr>
        <p:blipFill>
          <a:blip r:embed="rId3">
            <a:grayscl/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438" b="100000" l="0" r="100000">
                        <a14:foregroundMark x1="61465" y1="7591" x2="61465" y2="7591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19581" y="4431526"/>
            <a:ext cx="663663" cy="1447800"/>
          </a:xfrm>
          <a:prstGeom prst="rect">
            <a:avLst/>
          </a:prstGeom>
          <a:noFill/>
          <a:ln>
            <a:noFill/>
          </a:ln>
        </p:spPr>
      </p:pic>
      <p:sp>
        <p:nvSpPr>
          <p:cNvPr id="89" name="Oval 88"/>
          <p:cNvSpPr>
            <a:spLocks/>
          </p:cNvSpPr>
          <p:nvPr/>
        </p:nvSpPr>
        <p:spPr>
          <a:xfrm>
            <a:off x="451340" y="5293335"/>
            <a:ext cx="1554480" cy="1554480"/>
          </a:xfrm>
          <a:prstGeom prst="ellipse">
            <a:avLst/>
          </a:prstGeom>
          <a:solidFill>
            <a:srgbClr val="FFFFFF"/>
          </a:solidFill>
          <a:ln w="38100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388" tIns="45692" rIns="91388" bIns="45692" rtlCol="0" anchor="ctr"/>
          <a:lstStyle/>
          <a:p>
            <a:pPr algn="ctr"/>
            <a:endParaRPr lang="en-US"/>
          </a:p>
        </p:txBody>
      </p:sp>
      <p:cxnSp>
        <p:nvCxnSpPr>
          <p:cNvPr id="96" name="Straight Arrow Connector 95"/>
          <p:cNvCxnSpPr/>
          <p:nvPr/>
        </p:nvCxnSpPr>
        <p:spPr>
          <a:xfrm flipV="1">
            <a:off x="6401766" y="2852554"/>
            <a:ext cx="1707875" cy="841760"/>
          </a:xfrm>
          <a:prstGeom prst="straightConnector1">
            <a:avLst/>
          </a:prstGeom>
          <a:ln w="63500">
            <a:solidFill>
              <a:srgbClr val="000000"/>
            </a:solidFill>
            <a:tailEnd type="triangl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" name="Oval 2"/>
          <p:cNvSpPr/>
          <p:nvPr/>
        </p:nvSpPr>
        <p:spPr>
          <a:xfrm>
            <a:off x="7118219" y="3093362"/>
            <a:ext cx="317500" cy="320040"/>
          </a:xfrm>
          <a:prstGeom prst="ellipse">
            <a:avLst/>
          </a:prstGeom>
          <a:solidFill>
            <a:schemeClr val="bg1"/>
          </a:solidFill>
          <a:ln w="25400"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08" tIns="45704" rIns="91408" bIns="45704" rtlCol="0" anchor="ctr"/>
          <a:lstStyle/>
          <a:p>
            <a:pPr algn="ctr"/>
            <a:endParaRPr lang="en-US"/>
          </a:p>
        </p:txBody>
      </p:sp>
      <p:sp>
        <p:nvSpPr>
          <p:cNvPr id="104" name="Oval 103"/>
          <p:cNvSpPr/>
          <p:nvPr/>
        </p:nvSpPr>
        <p:spPr>
          <a:xfrm>
            <a:off x="7514739" y="2903024"/>
            <a:ext cx="317500" cy="320040"/>
          </a:xfrm>
          <a:prstGeom prst="ellipse">
            <a:avLst/>
          </a:prstGeom>
          <a:solidFill>
            <a:schemeClr val="bg1"/>
          </a:solidFill>
          <a:ln w="25400"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08" tIns="45704" rIns="91408" bIns="45704" rtlCol="0" anchor="ctr"/>
          <a:lstStyle/>
          <a:p>
            <a:pPr algn="ctr"/>
            <a:endParaRPr lang="en-US"/>
          </a:p>
        </p:txBody>
      </p:sp>
      <p:sp>
        <p:nvSpPr>
          <p:cNvPr id="88" name="Oval 87"/>
          <p:cNvSpPr>
            <a:spLocks/>
          </p:cNvSpPr>
          <p:nvPr/>
        </p:nvSpPr>
        <p:spPr>
          <a:xfrm>
            <a:off x="5523637" y="2893049"/>
            <a:ext cx="1554480" cy="1554480"/>
          </a:xfrm>
          <a:prstGeom prst="ellipse">
            <a:avLst/>
          </a:prstGeom>
          <a:solidFill>
            <a:srgbClr val="FFFFFF"/>
          </a:solidFill>
          <a:ln w="38100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388" tIns="45692" rIns="91388" bIns="45692" rtlCol="0" anchor="ctr"/>
          <a:lstStyle/>
          <a:p>
            <a:pPr algn="ctr"/>
            <a:endParaRPr lang="en-US"/>
          </a:p>
        </p:txBody>
      </p:sp>
      <p:sp>
        <p:nvSpPr>
          <p:cNvPr id="113" name="Oval 112"/>
          <p:cNvSpPr>
            <a:spLocks/>
          </p:cNvSpPr>
          <p:nvPr/>
        </p:nvSpPr>
        <p:spPr>
          <a:xfrm>
            <a:off x="8156211" y="1957035"/>
            <a:ext cx="1554480" cy="1554480"/>
          </a:xfrm>
          <a:prstGeom prst="ellipse">
            <a:avLst/>
          </a:prstGeom>
          <a:solidFill>
            <a:srgbClr val="FFFFFF"/>
          </a:solidFill>
          <a:ln w="38100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388" tIns="45692" rIns="91388" bIns="45692" rtlCol="0" anchor="ctr"/>
          <a:lstStyle/>
          <a:p>
            <a:pPr algn="ctr"/>
            <a:endParaRPr lang="en-US"/>
          </a:p>
        </p:txBody>
      </p:sp>
      <p:sp>
        <p:nvSpPr>
          <p:cNvPr id="21" name="TextBox 20"/>
          <p:cNvSpPr txBox="1"/>
          <p:nvPr/>
        </p:nvSpPr>
        <p:spPr>
          <a:xfrm>
            <a:off x="8580359" y="1333083"/>
            <a:ext cx="661509" cy="707854"/>
          </a:xfrm>
          <a:prstGeom prst="rect">
            <a:avLst/>
          </a:prstGeom>
          <a:noFill/>
        </p:spPr>
        <p:txBody>
          <a:bodyPr wrap="square" lIns="91408" tIns="45704" rIns="91408" bIns="45704" rtlCol="0">
            <a:spAutoFit/>
          </a:bodyPr>
          <a:lstStyle/>
          <a:p>
            <a:pPr algn="ctr"/>
            <a:r>
              <a:rPr lang="en-US" sz="4000" b="1">
                <a:solidFill>
                  <a:srgbClr val="000000"/>
                </a:solidFill>
                <a:latin typeface="Helvetica"/>
                <a:cs typeface="Helvetica"/>
              </a:rPr>
              <a:t>1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2205" y="4661192"/>
            <a:ext cx="661509" cy="707854"/>
          </a:xfrm>
          <a:prstGeom prst="rect">
            <a:avLst/>
          </a:prstGeom>
          <a:noFill/>
        </p:spPr>
        <p:txBody>
          <a:bodyPr wrap="square" lIns="91408" tIns="45704" rIns="91408" bIns="45704" rtlCol="0">
            <a:spAutoFit/>
          </a:bodyPr>
          <a:lstStyle/>
          <a:p>
            <a:pPr algn="ctr"/>
            <a:r>
              <a:rPr lang="en-US" sz="4000" b="1">
                <a:latin typeface="Helvetica"/>
                <a:cs typeface="Helvetica"/>
              </a:rPr>
              <a:t>2</a:t>
            </a:r>
            <a:endParaRPr lang="en-US" sz="3600" b="1">
              <a:latin typeface="Helvetica"/>
              <a:cs typeface="Helvetica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5924658" y="2271080"/>
            <a:ext cx="661509" cy="707854"/>
          </a:xfrm>
          <a:prstGeom prst="rect">
            <a:avLst/>
          </a:prstGeom>
          <a:noFill/>
        </p:spPr>
        <p:txBody>
          <a:bodyPr wrap="square" lIns="91408" tIns="45704" rIns="91408" bIns="45704" rtlCol="0">
            <a:spAutoFit/>
          </a:bodyPr>
          <a:lstStyle/>
          <a:p>
            <a:pPr algn="ctr"/>
            <a:r>
              <a:rPr lang="en-US" sz="4000" b="1">
                <a:solidFill>
                  <a:srgbClr val="000000"/>
                </a:solidFill>
                <a:latin typeface="Helvetica"/>
                <a:cs typeface="Helvetica"/>
              </a:rPr>
              <a:t>3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0" y="459357"/>
            <a:ext cx="10058400" cy="1336255"/>
          </a:xfrm>
          <a:prstGeom prst="rect">
            <a:avLst/>
          </a:prstGeom>
          <a:noFill/>
        </p:spPr>
        <p:txBody>
          <a:bodyPr wrap="square" lIns="101846" tIns="50923" rIns="101846" bIns="50923" rtlCol="0">
            <a:spAutoFit/>
          </a:bodyPr>
          <a:lstStyle/>
          <a:p>
            <a:pPr algn="ctr">
              <a:lnSpc>
                <a:spcPct val="95000"/>
              </a:lnSpc>
            </a:pPr>
            <a:r>
              <a:rPr lang="en-US" sz="4200" b="1">
                <a:latin typeface="Helvetica"/>
                <a:cs typeface="Helvetica"/>
              </a:rPr>
              <a:t>THE PROGRESS PATH</a:t>
            </a:r>
          </a:p>
          <a:p>
            <a:pPr algn="ctr">
              <a:lnSpc>
                <a:spcPct val="95000"/>
              </a:lnSpc>
            </a:pPr>
            <a:r>
              <a:rPr lang="en-US" sz="4000" b="1" i="1">
                <a:latin typeface="Helvetica"/>
                <a:cs typeface="Helvetica"/>
              </a:rPr>
              <a:t>Work Like a Scientist!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8089902" y="7327901"/>
            <a:ext cx="1828800" cy="307756"/>
          </a:xfrm>
          <a:prstGeom prst="rect">
            <a:avLst/>
          </a:prstGeom>
          <a:noFill/>
        </p:spPr>
        <p:txBody>
          <a:bodyPr wrap="square" lIns="91418" tIns="45710" rIns="91418" bIns="45710" rtlCol="0">
            <a:spAutoFit/>
          </a:bodyPr>
          <a:lstStyle/>
          <a:p>
            <a:pPr algn="r"/>
            <a:r>
              <a:rPr lang="en-US" sz="1400" b="1">
                <a:solidFill>
                  <a:schemeClr val="bg1">
                    <a:lumMod val="65000"/>
                  </a:schemeClr>
                </a:solidFill>
                <a:latin typeface="Helvetica"/>
                <a:cs typeface="Helvetica"/>
              </a:rPr>
              <a:t>Poster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100836" y="7397883"/>
            <a:ext cx="2907746" cy="285754"/>
          </a:xfrm>
          <a:prstGeom prst="rect">
            <a:avLst/>
          </a:prstGeom>
          <a:noFill/>
        </p:spPr>
        <p:txBody>
          <a:bodyPr wrap="square" lIns="91418" tIns="45710" rIns="91418" bIns="45710" rtlCol="0">
            <a:spAutoFit/>
          </a:bodyPr>
          <a:lstStyle/>
          <a:p>
            <a:r>
              <a:rPr lang="en-US" sz="1200" b="1">
                <a:solidFill>
                  <a:schemeClr val="bg1">
                    <a:lumMod val="65000"/>
                  </a:schemeClr>
                </a:solidFill>
              </a:rPr>
              <a:t>Kata in the Classroom / katatogrow.com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D48FF743-54FC-4144-9B30-C47814D70AB8}"/>
              </a:ext>
            </a:extLst>
          </p:cNvPr>
          <p:cNvSpPr txBox="1"/>
          <p:nvPr/>
        </p:nvSpPr>
        <p:spPr>
          <a:xfrm>
            <a:off x="499500" y="5670829"/>
            <a:ext cx="1469393" cy="840173"/>
          </a:xfrm>
          <a:prstGeom prst="rect">
            <a:avLst/>
          </a:prstGeom>
          <a:noFill/>
        </p:spPr>
        <p:txBody>
          <a:bodyPr wrap="square" lIns="91388" tIns="45692" rIns="91388" bIns="45692" rtlCol="0">
            <a:spAutoFit/>
          </a:bodyPr>
          <a:lstStyle/>
          <a:p>
            <a:pPr algn="ctr">
              <a:lnSpc>
                <a:spcPct val="80000"/>
              </a:lnSpc>
            </a:pPr>
            <a:r>
              <a:rPr lang="en-US" b="1">
                <a:latin typeface="Helvetica"/>
                <a:cs typeface="Helvetica"/>
              </a:rPr>
              <a:t>Determine where you are now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929396D9-A4D1-7C4D-BB31-52CEA1FF69DF}"/>
              </a:ext>
            </a:extLst>
          </p:cNvPr>
          <p:cNvSpPr txBox="1"/>
          <p:nvPr/>
        </p:nvSpPr>
        <p:spPr>
          <a:xfrm>
            <a:off x="5524216" y="3254819"/>
            <a:ext cx="1571183" cy="840173"/>
          </a:xfrm>
          <a:prstGeom prst="rect">
            <a:avLst/>
          </a:prstGeom>
          <a:noFill/>
        </p:spPr>
        <p:txBody>
          <a:bodyPr wrap="square" lIns="91388" tIns="45692" rIns="91388" bIns="45692" rtlCol="0">
            <a:spAutoFit/>
          </a:bodyPr>
          <a:lstStyle/>
          <a:p>
            <a:pPr algn="ctr">
              <a:lnSpc>
                <a:spcPct val="80000"/>
              </a:lnSpc>
            </a:pPr>
            <a:r>
              <a:rPr lang="en-US" b="1">
                <a:latin typeface="Helvetica"/>
                <a:cs typeface="Helvetica"/>
              </a:rPr>
              <a:t>Set your next Target Condition</a:t>
            </a:r>
            <a:endParaRPr lang="en-US">
              <a:latin typeface="Helvetica"/>
              <a:cs typeface="Helvetica"/>
            </a:endParaRP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31D4EC6D-3669-5040-86F1-71ADD656E36A}"/>
              </a:ext>
            </a:extLst>
          </p:cNvPr>
          <p:cNvSpPr txBox="1"/>
          <p:nvPr/>
        </p:nvSpPr>
        <p:spPr>
          <a:xfrm>
            <a:off x="8071183" y="2361501"/>
            <a:ext cx="1724005" cy="827862"/>
          </a:xfrm>
          <a:prstGeom prst="rect">
            <a:avLst/>
          </a:prstGeom>
          <a:noFill/>
        </p:spPr>
        <p:txBody>
          <a:bodyPr wrap="square" lIns="91388" tIns="45692" rIns="91388" bIns="45692" rtlCol="0">
            <a:spAutoFit/>
          </a:bodyPr>
          <a:lstStyle/>
          <a:p>
            <a:pPr algn="ctr">
              <a:lnSpc>
                <a:spcPct val="80000"/>
              </a:lnSpc>
            </a:pPr>
            <a:r>
              <a:rPr lang="en-US" sz="1900" b="1">
                <a:latin typeface="Helvetica"/>
                <a:cs typeface="Helvetica"/>
              </a:rPr>
              <a:t>Understand</a:t>
            </a:r>
          </a:p>
          <a:p>
            <a:pPr algn="ctr">
              <a:lnSpc>
                <a:spcPct val="80000"/>
              </a:lnSpc>
            </a:pPr>
            <a:r>
              <a:rPr lang="en-US" b="1">
                <a:latin typeface="Helvetica"/>
                <a:cs typeface="Helvetica"/>
              </a:rPr>
              <a:t>the</a:t>
            </a:r>
          </a:p>
          <a:p>
            <a:pPr algn="ctr">
              <a:lnSpc>
                <a:spcPct val="80000"/>
              </a:lnSpc>
            </a:pPr>
            <a:r>
              <a:rPr lang="en-US" b="1">
                <a:latin typeface="Helvetica"/>
                <a:cs typeface="Helvetica"/>
              </a:rPr>
              <a:t>Challenge</a:t>
            </a:r>
            <a:endParaRPr lang="en-US" spc="-150">
              <a:latin typeface="Helvetica"/>
              <a:cs typeface="Helvetica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C18D4074-5499-F5C4-30E8-E0DB66A64B09}"/>
              </a:ext>
            </a:extLst>
          </p:cNvPr>
          <p:cNvSpPr txBox="1"/>
          <p:nvPr/>
        </p:nvSpPr>
        <p:spPr>
          <a:xfrm>
            <a:off x="4409635" y="5725241"/>
            <a:ext cx="2462220" cy="839469"/>
          </a:xfrm>
          <a:prstGeom prst="rect">
            <a:avLst/>
          </a:prstGeom>
          <a:noFill/>
        </p:spPr>
        <p:txBody>
          <a:bodyPr wrap="square" lIns="91388" tIns="45692" rIns="91388" bIns="45692" rtlCol="0">
            <a:spAutoFit/>
          </a:bodyPr>
          <a:lstStyle/>
          <a:p>
            <a:pPr>
              <a:lnSpc>
                <a:spcPct val="80000"/>
              </a:lnSpc>
            </a:pPr>
            <a:r>
              <a:rPr lang="en-US" b="1">
                <a:effectLst/>
                <a:latin typeface="Helvetica" pitchFamily="2" charset="0"/>
                <a:ea typeface="Calibri" panose="020F0502020204030204" pitchFamily="34" charset="0"/>
                <a:cs typeface="Calibri (Body)"/>
              </a:rPr>
              <a:t>Use experiments to tackle obstacles and advance</a:t>
            </a:r>
            <a:r>
              <a:rPr lang="en-US" b="1">
                <a:effectLst/>
                <a:latin typeface="Helvetica" pitchFamily="2" charset="0"/>
              </a:rPr>
              <a:t> </a:t>
            </a:r>
            <a:endParaRPr lang="en-US" b="1">
              <a:latin typeface="Helvetica" pitchFamily="2" charset="0"/>
              <a:cs typeface="Helvetica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E22521D7-B103-3521-D303-629E8CACC915}"/>
              </a:ext>
            </a:extLst>
          </p:cNvPr>
          <p:cNvSpPr txBox="1"/>
          <p:nvPr/>
        </p:nvSpPr>
        <p:spPr>
          <a:xfrm>
            <a:off x="3804147" y="5624780"/>
            <a:ext cx="661509" cy="707854"/>
          </a:xfrm>
          <a:prstGeom prst="rect">
            <a:avLst/>
          </a:prstGeom>
          <a:noFill/>
        </p:spPr>
        <p:txBody>
          <a:bodyPr wrap="square" lIns="91408" tIns="45704" rIns="91408" bIns="45704" rtlCol="0">
            <a:spAutoFit/>
          </a:bodyPr>
          <a:lstStyle/>
          <a:p>
            <a:pPr algn="ctr"/>
            <a:r>
              <a:rPr lang="en-US" sz="4000" b="1">
                <a:solidFill>
                  <a:srgbClr val="000000"/>
                </a:solidFill>
                <a:latin typeface="Helvetica"/>
                <a:cs typeface="Helvetica"/>
              </a:rPr>
              <a:t>4</a:t>
            </a:r>
          </a:p>
        </p:txBody>
      </p:sp>
      <p:sp>
        <p:nvSpPr>
          <p:cNvPr id="17" name="Left Arrow 16">
            <a:extLst>
              <a:ext uri="{FF2B5EF4-FFF2-40B4-BE49-F238E27FC236}">
                <a16:creationId xmlns:a16="http://schemas.microsoft.com/office/drawing/2014/main" id="{42007CF6-7D53-5DAC-E869-6A1FEBDD7873}"/>
              </a:ext>
            </a:extLst>
          </p:cNvPr>
          <p:cNvSpPr/>
          <p:nvPr/>
        </p:nvSpPr>
        <p:spPr>
          <a:xfrm rot="2161618">
            <a:off x="3652009" y="5277490"/>
            <a:ext cx="686175" cy="264135"/>
          </a:xfrm>
          <a:prstGeom prst="leftArrow">
            <a:avLst>
              <a:gd name="adj1" fmla="val 50000"/>
              <a:gd name="adj2" fmla="val 136547"/>
            </a:avLst>
          </a:prstGeom>
          <a:solidFill>
            <a:schemeClr val="bg1"/>
          </a:solidFill>
          <a:ln w="19050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Left Arrow 17">
            <a:extLst>
              <a:ext uri="{FF2B5EF4-FFF2-40B4-BE49-F238E27FC236}">
                <a16:creationId xmlns:a16="http://schemas.microsoft.com/office/drawing/2014/main" id="{7E69978F-9A24-7FD9-F756-0C5BA568C54C}"/>
              </a:ext>
            </a:extLst>
          </p:cNvPr>
          <p:cNvSpPr/>
          <p:nvPr/>
        </p:nvSpPr>
        <p:spPr>
          <a:xfrm rot="3968705">
            <a:off x="4140450" y="4881883"/>
            <a:ext cx="686175" cy="264135"/>
          </a:xfrm>
          <a:prstGeom prst="leftArrow">
            <a:avLst>
              <a:gd name="adj1" fmla="val 50000"/>
              <a:gd name="adj2" fmla="val 136547"/>
            </a:avLst>
          </a:prstGeom>
          <a:solidFill>
            <a:schemeClr val="bg1"/>
          </a:solidFill>
          <a:ln w="19050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Arc 1">
            <a:extLst>
              <a:ext uri="{FF2B5EF4-FFF2-40B4-BE49-F238E27FC236}">
                <a16:creationId xmlns:a16="http://schemas.microsoft.com/office/drawing/2014/main" id="{B976C426-99EA-8149-19D5-173EFE93B322}"/>
              </a:ext>
            </a:extLst>
          </p:cNvPr>
          <p:cNvSpPr/>
          <p:nvPr/>
        </p:nvSpPr>
        <p:spPr>
          <a:xfrm rot="20433764">
            <a:off x="1351982" y="3629752"/>
            <a:ext cx="1840523" cy="3626271"/>
          </a:xfrm>
          <a:prstGeom prst="arc">
            <a:avLst>
              <a:gd name="adj1" fmla="val 16681923"/>
              <a:gd name="adj2" fmla="val 4362754"/>
            </a:avLst>
          </a:prstGeom>
          <a:ln w="50800">
            <a:solidFill>
              <a:schemeClr val="tx1"/>
            </a:solidFill>
            <a:prstDash val="sys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i="1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17CDBAB-B9DF-6896-663F-03497622FAC0}"/>
              </a:ext>
            </a:extLst>
          </p:cNvPr>
          <p:cNvSpPr txBox="1"/>
          <p:nvPr/>
        </p:nvSpPr>
        <p:spPr>
          <a:xfrm>
            <a:off x="864974" y="3122775"/>
            <a:ext cx="2014151" cy="5909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80000"/>
              </a:lnSpc>
            </a:pPr>
            <a:r>
              <a:rPr lang="en-US" b="1" i="1">
                <a:latin typeface="Helvetica" pitchFamily="2" charset="0"/>
              </a:rPr>
              <a:t>Threshold of Knowledge</a:t>
            </a:r>
          </a:p>
        </p:txBody>
      </p:sp>
      <p:sp>
        <p:nvSpPr>
          <p:cNvPr id="19" name="Left Arrow 18">
            <a:extLst>
              <a:ext uri="{FF2B5EF4-FFF2-40B4-BE49-F238E27FC236}">
                <a16:creationId xmlns:a16="http://schemas.microsoft.com/office/drawing/2014/main" id="{A30839B7-9910-DACF-B3CC-F4DCF7F6E88C}"/>
              </a:ext>
            </a:extLst>
          </p:cNvPr>
          <p:cNvSpPr/>
          <p:nvPr/>
        </p:nvSpPr>
        <p:spPr>
          <a:xfrm rot="1329100">
            <a:off x="3157210" y="5744552"/>
            <a:ext cx="686175" cy="264135"/>
          </a:xfrm>
          <a:prstGeom prst="leftArrow">
            <a:avLst>
              <a:gd name="adj1" fmla="val 50000"/>
              <a:gd name="adj2" fmla="val 136547"/>
            </a:avLst>
          </a:prstGeom>
          <a:solidFill>
            <a:schemeClr val="bg1"/>
          </a:solidFill>
          <a:ln w="19050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1D95C41-C37A-BE04-90B3-20B9B9067E25}"/>
              </a:ext>
            </a:extLst>
          </p:cNvPr>
          <p:cNvSpPr/>
          <p:nvPr/>
        </p:nvSpPr>
        <p:spPr>
          <a:xfrm>
            <a:off x="4401691" y="5668803"/>
            <a:ext cx="2497873" cy="889687"/>
          </a:xfrm>
          <a:prstGeom prst="rect">
            <a:avLst/>
          </a:prstGeom>
          <a:noFill/>
          <a:ln w="28575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54DCDFF8-B6FC-77E4-AA45-9C81573DD78F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saturation sat="0"/>
                    </a14:imgEffect>
                    <a14:imgEffect>
                      <a14:brightnessContrast contrast="75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4338911" y="3900359"/>
            <a:ext cx="354147" cy="354147"/>
          </a:xfrm>
          <a:prstGeom prst="ellipse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AFBB67FD-8850-C997-CBD3-DB05EC0ECBC1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saturation sat="0"/>
                    </a14:imgEffect>
                    <a14:imgEffect>
                      <a14:brightnessContrast contrast="75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3812439" y="4426833"/>
            <a:ext cx="354147" cy="354147"/>
          </a:xfrm>
          <a:prstGeom prst="ellipse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1B594729-24DB-3EE3-22BE-D5ECD94CF01F}"/>
              </a:ext>
            </a:extLst>
          </p:cNvPr>
          <p:cNvSpPr txBox="1"/>
          <p:nvPr/>
        </p:nvSpPr>
        <p:spPr>
          <a:xfrm>
            <a:off x="3477489" y="3593831"/>
            <a:ext cx="1507525" cy="3477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80000"/>
              </a:lnSpc>
            </a:pPr>
            <a:r>
              <a:rPr lang="en-US" i="1">
                <a:latin typeface="Helvetica" pitchFamily="2" charset="0"/>
              </a:rPr>
              <a:t>Obstacles</a:t>
            </a:r>
          </a:p>
        </p:txBody>
      </p:sp>
    </p:spTree>
    <p:extLst>
      <p:ext uri="{BB962C8B-B14F-4D97-AF65-F5344CB8AC3E}">
        <p14:creationId xmlns:p14="http://schemas.microsoft.com/office/powerpoint/2010/main" val="4658997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710</TotalTime>
  <Words>105</Words>
  <Application>Microsoft Macintosh PowerPoint</Application>
  <PresentationFormat>Custom</PresentationFormat>
  <Paragraphs>23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Helvetica</vt:lpstr>
      <vt:lpstr>Wingdings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Mike Rother</cp:lastModifiedBy>
  <cp:revision>131</cp:revision>
  <cp:lastPrinted>2019-01-14T15:52:41Z</cp:lastPrinted>
  <dcterms:created xsi:type="dcterms:W3CDTF">2014-05-03T14:50:02Z</dcterms:created>
  <dcterms:modified xsi:type="dcterms:W3CDTF">2026-03-21T14:50:56Z</dcterms:modified>
</cp:coreProperties>
</file>